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64" r:id="rId3"/>
    <p:sldId id="261" r:id="rId4"/>
    <p:sldId id="257" r:id="rId5"/>
    <p:sldId id="258" r:id="rId6"/>
    <p:sldId id="259" r:id="rId7"/>
    <p:sldId id="266" r:id="rId8"/>
    <p:sldId id="267" r:id="rId9"/>
    <p:sldId id="269" r:id="rId10"/>
    <p:sldId id="268" r:id="rId11"/>
    <p:sldId id="270" r:id="rId12"/>
    <p:sldId id="275" r:id="rId13"/>
    <p:sldId id="271" r:id="rId14"/>
    <p:sldId id="272" r:id="rId15"/>
    <p:sldId id="277" r:id="rId16"/>
    <p:sldId id="279" r:id="rId17"/>
    <p:sldId id="278" r:id="rId18"/>
    <p:sldId id="288" r:id="rId19"/>
    <p:sldId id="286" r:id="rId20"/>
    <p:sldId id="284" r:id="rId21"/>
    <p:sldId id="285" r:id="rId22"/>
    <p:sldId id="289" r:id="rId23"/>
    <p:sldId id="290" r:id="rId24"/>
    <p:sldId id="291" r:id="rId25"/>
    <p:sldId id="292" r:id="rId26"/>
    <p:sldId id="293" r:id="rId27"/>
    <p:sldId id="280" r:id="rId28"/>
    <p:sldId id="281" r:id="rId29"/>
    <p:sldId id="282" r:id="rId30"/>
    <p:sldId id="283" r:id="rId31"/>
    <p:sldId id="294" r:id="rId32"/>
    <p:sldId id="295" r:id="rId33"/>
    <p:sldId id="296" r:id="rId34"/>
    <p:sldId id="287" r:id="rId35"/>
    <p:sldId id="297" r:id="rId36"/>
    <p:sldId id="298" r:id="rId37"/>
    <p:sldId id="299" r:id="rId38"/>
    <p:sldId id="27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46" autoAdjust="0"/>
    <p:restoredTop sz="94660"/>
  </p:normalViewPr>
  <p:slideViewPr>
    <p:cSldViewPr snapToGrid="0">
      <p:cViewPr varScale="1">
        <p:scale>
          <a:sx n="63" d="100"/>
          <a:sy n="63" d="100"/>
        </p:scale>
        <p:origin x="106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F4491-DA8F-44F6-9C68-44C021C76B5A}" type="datetimeFigureOut">
              <a:rPr lang="en-IN" smtClean="0"/>
              <a:t>30-10-2021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82EA3-C6B2-4D24-9958-694A6C2366C6}" type="slidenum">
              <a:rPr lang="en-IN" smtClean="0"/>
              <a:t>‹#›</a:t>
            </a:fld>
            <a:endParaRPr lang="en-IN"/>
          </a:p>
        </p:txBody>
      </p:sp>
    </p:spTree>
    <p:extLst>
      <p:ext uri="{BB962C8B-B14F-4D97-AF65-F5344CB8AC3E}">
        <p14:creationId xmlns:p14="http://schemas.microsoft.com/office/powerpoint/2010/main" val="186920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11E6B3-A93F-4A1F-B3C0-E10FD37FBB98}" type="slidenum">
              <a:rPr lang="en-IN" smtClean="0"/>
              <a:t>12</a:t>
            </a:fld>
            <a:endParaRPr lang="en-IN"/>
          </a:p>
        </p:txBody>
      </p:sp>
    </p:spTree>
    <p:extLst>
      <p:ext uri="{BB962C8B-B14F-4D97-AF65-F5344CB8AC3E}">
        <p14:creationId xmlns:p14="http://schemas.microsoft.com/office/powerpoint/2010/main" val="4255560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4CB350-739F-4874-8ABD-C88112CE71DF}"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4012978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4CB350-739F-4874-8ABD-C88112CE71DF}"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893472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4CB350-739F-4874-8ABD-C88112CE71DF}"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144186F-12F0-4728-86D3-0DC272F7E16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00555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4CB350-739F-4874-8ABD-C88112CE71DF}"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754525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4CB350-739F-4874-8ABD-C88112CE71DF}"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144186F-12F0-4728-86D3-0DC272F7E16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92937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4CB350-739F-4874-8ABD-C88112CE71DF}"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3409558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4CB350-739F-4874-8ABD-C88112CE71DF}"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3317058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4CB350-739F-4874-8ABD-C88112CE71DF}"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3823337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4CB350-739F-4874-8ABD-C88112CE71DF}"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1803259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4CB350-739F-4874-8ABD-C88112CE71DF}"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2468781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4CB350-739F-4874-8ABD-C88112CE71DF}"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20414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4CB350-739F-4874-8ABD-C88112CE71DF}" type="datetimeFigureOut">
              <a:rPr lang="en-IN" smtClean="0"/>
              <a:t>30-10-2021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4107174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4CB350-739F-4874-8ABD-C88112CE71DF}" type="datetimeFigureOut">
              <a:rPr lang="en-IN" smtClean="0"/>
              <a:t>30-10-2021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242512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4CB350-739F-4874-8ABD-C88112CE71DF}" type="datetimeFigureOut">
              <a:rPr lang="en-IN" smtClean="0"/>
              <a:t>30-10-2021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2995709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4CB350-739F-4874-8ABD-C88112CE71DF}"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1088677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4CB350-739F-4874-8ABD-C88112CE71DF}"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144186F-12F0-4728-86D3-0DC272F7E167}" type="slidenum">
              <a:rPr lang="en-IN" smtClean="0"/>
              <a:t>‹#›</a:t>
            </a:fld>
            <a:endParaRPr lang="en-IN"/>
          </a:p>
        </p:txBody>
      </p:sp>
    </p:spTree>
    <p:extLst>
      <p:ext uri="{BB962C8B-B14F-4D97-AF65-F5344CB8AC3E}">
        <p14:creationId xmlns:p14="http://schemas.microsoft.com/office/powerpoint/2010/main" val="1607434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E4CB350-739F-4874-8ABD-C88112CE71DF}" type="datetimeFigureOut">
              <a:rPr lang="en-IN" smtClean="0"/>
              <a:t>30-10-2021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144186F-12F0-4728-86D3-0DC272F7E167}" type="slidenum">
              <a:rPr lang="en-IN" smtClean="0"/>
              <a:t>‹#›</a:t>
            </a:fld>
            <a:endParaRPr lang="en-IN"/>
          </a:p>
        </p:txBody>
      </p:sp>
    </p:spTree>
    <p:extLst>
      <p:ext uri="{BB962C8B-B14F-4D97-AF65-F5344CB8AC3E}">
        <p14:creationId xmlns:p14="http://schemas.microsoft.com/office/powerpoint/2010/main" val="3672932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E80D-C469-4B33-9983-E33B48C21452}"/>
              </a:ext>
            </a:extLst>
          </p:cNvPr>
          <p:cNvSpPr>
            <a:spLocks noGrp="1"/>
          </p:cNvSpPr>
          <p:nvPr>
            <p:ph type="ctrTitle"/>
          </p:nvPr>
        </p:nvSpPr>
        <p:spPr>
          <a:xfrm>
            <a:off x="2589212" y="1166219"/>
            <a:ext cx="8915399" cy="2262781"/>
          </a:xfrm>
        </p:spPr>
        <p:txBody>
          <a:bodyPr>
            <a:normAutofit fontScale="90000"/>
          </a:bodyPr>
          <a:lstStyle/>
          <a:p>
            <a:r>
              <a:rPr lang="en-US" dirty="0"/>
              <a:t>Investment Banking</a:t>
            </a:r>
            <a:br>
              <a:rPr lang="en-US" dirty="0"/>
            </a:br>
            <a:r>
              <a:rPr lang="en-US" dirty="0"/>
              <a:t>and Capital Market Domain</a:t>
            </a:r>
            <a:endParaRPr lang="en-IN" dirty="0"/>
          </a:p>
        </p:txBody>
      </p:sp>
      <p:sp>
        <p:nvSpPr>
          <p:cNvPr id="3" name="Subtitle 2">
            <a:extLst>
              <a:ext uri="{FF2B5EF4-FFF2-40B4-BE49-F238E27FC236}">
                <a16:creationId xmlns:a16="http://schemas.microsoft.com/office/drawing/2014/main" id="{88ABCBF6-A818-463E-9A81-70260CB2C37F}"/>
              </a:ext>
            </a:extLst>
          </p:cNvPr>
          <p:cNvSpPr>
            <a:spLocks noGrp="1"/>
          </p:cNvSpPr>
          <p:nvPr>
            <p:ph type="subTitle" idx="1"/>
          </p:nvPr>
        </p:nvSpPr>
        <p:spPr>
          <a:xfrm>
            <a:off x="5627053" y="5691781"/>
            <a:ext cx="6280467" cy="1126283"/>
          </a:xfrm>
        </p:spPr>
        <p:txBody>
          <a:bodyPr>
            <a:normAutofit/>
          </a:bodyPr>
          <a:lstStyle/>
          <a:p>
            <a:pPr marL="285750" indent="-285750">
              <a:buFontTx/>
              <a:buChar char="-"/>
            </a:pPr>
            <a:r>
              <a:rPr lang="en-US" dirty="0"/>
              <a:t>Ravi B Nangare</a:t>
            </a:r>
          </a:p>
          <a:p>
            <a:pPr marL="285750" indent="-285750">
              <a:buFontTx/>
              <a:buChar char="-"/>
            </a:pPr>
            <a:r>
              <a:rPr lang="en-US" dirty="0"/>
              <a:t>9423111564 / 8830158607</a:t>
            </a:r>
            <a:endParaRPr lang="en-IN" dirty="0"/>
          </a:p>
        </p:txBody>
      </p:sp>
    </p:spTree>
    <p:extLst>
      <p:ext uri="{BB962C8B-B14F-4D97-AF65-F5344CB8AC3E}">
        <p14:creationId xmlns:p14="http://schemas.microsoft.com/office/powerpoint/2010/main" val="1203962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C387-2C4A-404D-9363-3D64D2417225}"/>
              </a:ext>
            </a:extLst>
          </p:cNvPr>
          <p:cNvSpPr>
            <a:spLocks noGrp="1"/>
          </p:cNvSpPr>
          <p:nvPr>
            <p:ph type="title"/>
          </p:nvPr>
        </p:nvSpPr>
        <p:spPr/>
        <p:txBody>
          <a:bodyPr/>
          <a:lstStyle/>
          <a:p>
            <a:r>
              <a:rPr lang="en-US" dirty="0"/>
              <a:t>Equity:</a:t>
            </a:r>
            <a:endParaRPr lang="en-IN" dirty="0"/>
          </a:p>
        </p:txBody>
      </p:sp>
      <p:sp>
        <p:nvSpPr>
          <p:cNvPr id="3" name="Content Placeholder 2">
            <a:extLst>
              <a:ext uri="{FF2B5EF4-FFF2-40B4-BE49-F238E27FC236}">
                <a16:creationId xmlns:a16="http://schemas.microsoft.com/office/drawing/2014/main" id="{FC7F7BD9-2A4D-4640-92EC-B547A31E9D03}"/>
              </a:ext>
            </a:extLst>
          </p:cNvPr>
          <p:cNvSpPr>
            <a:spLocks noGrp="1"/>
          </p:cNvSpPr>
          <p:nvPr>
            <p:ph idx="1"/>
          </p:nvPr>
        </p:nvSpPr>
        <p:spPr>
          <a:xfrm>
            <a:off x="1857692" y="1540188"/>
            <a:ext cx="9999028" cy="5104452"/>
          </a:xfrm>
        </p:spPr>
        <p:txBody>
          <a:bodyPr>
            <a:normAutofit fontScale="92500" lnSpcReduction="10000"/>
          </a:bodyPr>
          <a:lstStyle/>
          <a:p>
            <a:r>
              <a:rPr lang="en-US" dirty="0"/>
              <a:t>Equity (or Stock) is viewed by the market as an ownership "share" in the revenue stream of a corporation' s income once all prior obligations and debts have been satisfied. There are two types of equity: </a:t>
            </a:r>
          </a:p>
          <a:p>
            <a:pPr>
              <a:buFont typeface="+mj-lt"/>
              <a:buAutoNum type="arabicPeriod"/>
            </a:pPr>
            <a:r>
              <a:rPr lang="en-US" b="1" dirty="0"/>
              <a:t>Common Stock</a:t>
            </a:r>
          </a:p>
          <a:p>
            <a:pPr>
              <a:buFont typeface="+mj-lt"/>
              <a:buAutoNum type="arabicPeriod"/>
            </a:pPr>
            <a:r>
              <a:rPr lang="en-US" b="1" dirty="0"/>
              <a:t>Preferred Stock</a:t>
            </a:r>
          </a:p>
          <a:p>
            <a:endParaRPr lang="en-IN" dirty="0"/>
          </a:p>
          <a:p>
            <a:r>
              <a:rPr lang="en-IN" dirty="0"/>
              <a:t>Common Stock: </a:t>
            </a:r>
            <a:r>
              <a:rPr lang="en-US" dirty="0"/>
              <a:t>As the name suggests common stock is the most common method of providing stocks in a company. The characteristic feature of this stock is that the holder of is entitled to voting rights as well as the dividends. Important point to note is that there is no guarantee of dividends </a:t>
            </a:r>
          </a:p>
          <a:p>
            <a:r>
              <a:rPr lang="en-US" dirty="0"/>
              <a:t>Preferred stock: Preferred stock is the stock in which the owner has a guaranteed dividend payment at a specified rate. It represents ownership in a corporation, but it does not have the voting rights as common stocks Although preferred stock does not typically have the same growth potential as common stock, it does have two distinct advantages over common stockholders. No dividends can be paid to common shareholders before obligations to preferred shareholders are met Preferred stock also has priority claims over common stock</a:t>
            </a:r>
            <a:endParaRPr lang="en-IN" dirty="0"/>
          </a:p>
        </p:txBody>
      </p:sp>
    </p:spTree>
    <p:extLst>
      <p:ext uri="{BB962C8B-B14F-4D97-AF65-F5344CB8AC3E}">
        <p14:creationId xmlns:p14="http://schemas.microsoft.com/office/powerpoint/2010/main" val="2807292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F65040D-7EB0-4471-A334-8E81D79BC4E5}"/>
              </a:ext>
            </a:extLst>
          </p:cNvPr>
          <p:cNvPicPr>
            <a:picLocks noGrp="1" noChangeAspect="1"/>
          </p:cNvPicPr>
          <p:nvPr>
            <p:ph idx="1"/>
          </p:nvPr>
        </p:nvPicPr>
        <p:blipFill>
          <a:blip r:embed="rId2"/>
          <a:stretch>
            <a:fillRect/>
          </a:stretch>
        </p:blipFill>
        <p:spPr>
          <a:xfrm>
            <a:off x="1949133" y="1295400"/>
            <a:ext cx="8915400" cy="2505075"/>
          </a:xfrm>
          <a:prstGeom prst="rect">
            <a:avLst/>
          </a:prstGeom>
        </p:spPr>
      </p:pic>
      <p:pic>
        <p:nvPicPr>
          <p:cNvPr id="5" name="Picture 4">
            <a:extLst>
              <a:ext uri="{FF2B5EF4-FFF2-40B4-BE49-F238E27FC236}">
                <a16:creationId xmlns:a16="http://schemas.microsoft.com/office/drawing/2014/main" id="{838125DA-7DD1-4AE0-AF51-ABA058BAA39E}"/>
              </a:ext>
            </a:extLst>
          </p:cNvPr>
          <p:cNvPicPr>
            <a:picLocks noChangeAspect="1"/>
          </p:cNvPicPr>
          <p:nvPr/>
        </p:nvPicPr>
        <p:blipFill>
          <a:blip r:embed="rId3"/>
          <a:stretch>
            <a:fillRect/>
          </a:stretch>
        </p:blipFill>
        <p:spPr>
          <a:xfrm>
            <a:off x="1376680" y="4035742"/>
            <a:ext cx="10165080" cy="2598738"/>
          </a:xfrm>
          <a:prstGeom prst="rect">
            <a:avLst/>
          </a:prstGeom>
        </p:spPr>
      </p:pic>
    </p:spTree>
    <p:extLst>
      <p:ext uri="{BB962C8B-B14F-4D97-AF65-F5344CB8AC3E}">
        <p14:creationId xmlns:p14="http://schemas.microsoft.com/office/powerpoint/2010/main" val="81374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B63AA2-768A-44A1-9B1B-0F9BE528AA9B}"/>
              </a:ext>
            </a:extLst>
          </p:cNvPr>
          <p:cNvPicPr>
            <a:picLocks noChangeAspect="1"/>
          </p:cNvPicPr>
          <p:nvPr/>
        </p:nvPicPr>
        <p:blipFill>
          <a:blip r:embed="rId3"/>
          <a:stretch>
            <a:fillRect/>
          </a:stretch>
        </p:blipFill>
        <p:spPr>
          <a:xfrm>
            <a:off x="1898332" y="2958782"/>
            <a:ext cx="9553575" cy="2505075"/>
          </a:xfrm>
          <a:prstGeom prst="rect">
            <a:avLst/>
          </a:prstGeom>
        </p:spPr>
      </p:pic>
      <p:pic>
        <p:nvPicPr>
          <p:cNvPr id="7" name="Picture 6">
            <a:extLst>
              <a:ext uri="{FF2B5EF4-FFF2-40B4-BE49-F238E27FC236}">
                <a16:creationId xmlns:a16="http://schemas.microsoft.com/office/drawing/2014/main" id="{22E62FA7-91FB-41EC-AFF3-5627DC4916EC}"/>
              </a:ext>
            </a:extLst>
          </p:cNvPr>
          <p:cNvPicPr>
            <a:picLocks noChangeAspect="1"/>
          </p:cNvPicPr>
          <p:nvPr/>
        </p:nvPicPr>
        <p:blipFill>
          <a:blip r:embed="rId4"/>
          <a:stretch>
            <a:fillRect/>
          </a:stretch>
        </p:blipFill>
        <p:spPr>
          <a:xfrm>
            <a:off x="2357755" y="5278120"/>
            <a:ext cx="8858250" cy="1352550"/>
          </a:xfrm>
          <a:prstGeom prst="rect">
            <a:avLst/>
          </a:prstGeom>
        </p:spPr>
      </p:pic>
      <p:sp>
        <p:nvSpPr>
          <p:cNvPr id="8" name="Content Placeholder 2">
            <a:extLst>
              <a:ext uri="{FF2B5EF4-FFF2-40B4-BE49-F238E27FC236}">
                <a16:creationId xmlns:a16="http://schemas.microsoft.com/office/drawing/2014/main" id="{D58BA752-CB28-4FCE-8882-319D543F0718}"/>
              </a:ext>
            </a:extLst>
          </p:cNvPr>
          <p:cNvSpPr>
            <a:spLocks noGrp="1"/>
          </p:cNvSpPr>
          <p:nvPr>
            <p:ph idx="1"/>
          </p:nvPr>
        </p:nvSpPr>
        <p:spPr>
          <a:xfrm>
            <a:off x="1706878" y="1037827"/>
            <a:ext cx="10271761" cy="1508283"/>
          </a:xfrm>
        </p:spPr>
        <p:txBody>
          <a:bodyPr>
            <a:normAutofit/>
          </a:bodyPr>
          <a:lstStyle/>
          <a:p>
            <a:pPr marL="0" indent="0">
              <a:buNone/>
            </a:pPr>
            <a:r>
              <a:rPr lang="en-US" dirty="0"/>
              <a:t>Why would anyone want a common stock? After all preferred stock does guarantee a fixed payment. The answer is simple. Preferred stock is like giving someone a loan. You get a confirmed dividend payment for a fixed amount that you have invested. But in case the company does better than expected, the common stock holders get a much higher payment than the preferred stock holders. The following example will make it clearer:</a:t>
            </a:r>
          </a:p>
        </p:txBody>
      </p:sp>
    </p:spTree>
    <p:extLst>
      <p:ext uri="{BB962C8B-B14F-4D97-AF65-F5344CB8AC3E}">
        <p14:creationId xmlns:p14="http://schemas.microsoft.com/office/powerpoint/2010/main" val="3568282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FB80-2E11-4E48-9552-CEE4D60B183D}"/>
              </a:ext>
            </a:extLst>
          </p:cNvPr>
          <p:cNvSpPr>
            <a:spLocks noGrp="1"/>
          </p:cNvSpPr>
          <p:nvPr>
            <p:ph type="title"/>
          </p:nvPr>
        </p:nvSpPr>
        <p:spPr>
          <a:xfrm>
            <a:off x="1640156" y="356982"/>
            <a:ext cx="8911687" cy="773175"/>
          </a:xfrm>
        </p:spPr>
        <p:txBody>
          <a:bodyPr/>
          <a:lstStyle/>
          <a:p>
            <a:r>
              <a:rPr lang="en-US" dirty="0"/>
              <a:t>Bonds:</a:t>
            </a:r>
            <a:endParaRPr lang="en-IN" dirty="0"/>
          </a:p>
        </p:txBody>
      </p:sp>
      <p:sp>
        <p:nvSpPr>
          <p:cNvPr id="3" name="Content Placeholder 2">
            <a:extLst>
              <a:ext uri="{FF2B5EF4-FFF2-40B4-BE49-F238E27FC236}">
                <a16:creationId xmlns:a16="http://schemas.microsoft.com/office/drawing/2014/main" id="{6A749D8A-BE3C-4255-99FA-6CE1879E737F}"/>
              </a:ext>
            </a:extLst>
          </p:cNvPr>
          <p:cNvSpPr>
            <a:spLocks noGrp="1"/>
          </p:cNvSpPr>
          <p:nvPr>
            <p:ph idx="1"/>
          </p:nvPr>
        </p:nvSpPr>
        <p:spPr>
          <a:xfrm>
            <a:off x="1370012" y="919537"/>
            <a:ext cx="10913428" cy="5938463"/>
          </a:xfrm>
        </p:spPr>
        <p:txBody>
          <a:bodyPr>
            <a:noAutofit/>
          </a:bodyPr>
          <a:lstStyle/>
          <a:p>
            <a:pPr marL="0" indent="0">
              <a:buNone/>
            </a:pPr>
            <a:r>
              <a:rPr lang="en-US" sz="1600" dirty="0"/>
              <a:t>    A bond is a fixed income instrument that represents a loan made by an investor to a borrower (typically corporate or governmental). </a:t>
            </a:r>
          </a:p>
          <a:p>
            <a:pPr marL="0" indent="0">
              <a:buNone/>
            </a:pPr>
            <a:r>
              <a:rPr lang="en-US" sz="1600" dirty="0"/>
              <a:t>A bond could be thought of as an I.O.U. between the lender and borrower that includes the details of the loan and its payments. Bonds are used by companies, municipalities, states, and sovereign governments to finance projects and operations. </a:t>
            </a:r>
          </a:p>
          <a:p>
            <a:pPr marL="0" indent="0">
              <a:buNone/>
            </a:pPr>
            <a:r>
              <a:rPr lang="en-US" sz="1600" dirty="0"/>
              <a:t>Bond details include the end date when the principal of the loan is due to be paid to the bond owner and usually includes the terms for variable or fixed interest payments made by the borrower.</a:t>
            </a:r>
            <a:endParaRPr lang="en-US" sz="1700" dirty="0"/>
          </a:p>
          <a:p>
            <a:r>
              <a:rPr lang="en-US" sz="1700" b="1" dirty="0"/>
              <a:t>Some of the basic terminology that you will need to know initially is: </a:t>
            </a:r>
          </a:p>
          <a:p>
            <a:pPr marL="0" indent="0">
              <a:buNone/>
            </a:pPr>
            <a:r>
              <a:rPr lang="en-US" sz="1700" dirty="0"/>
              <a:t>• </a:t>
            </a:r>
            <a:r>
              <a:rPr lang="en-US" sz="1700" b="1" dirty="0"/>
              <a:t>Par Value/Face Value </a:t>
            </a:r>
            <a:r>
              <a:rPr lang="en-US" sz="1700" dirty="0"/>
              <a:t>- The principal amount that is returned at the end of the maturity is known as the Par value. It is also known as the principal or face value. </a:t>
            </a:r>
          </a:p>
          <a:p>
            <a:pPr marL="0" indent="0">
              <a:buNone/>
            </a:pPr>
            <a:r>
              <a:rPr lang="en-US" sz="1700" dirty="0"/>
              <a:t>• </a:t>
            </a:r>
            <a:r>
              <a:rPr lang="en-US" sz="1700" b="1" dirty="0"/>
              <a:t>Coupon Rate </a:t>
            </a:r>
            <a:r>
              <a:rPr lang="en-US" sz="1700" dirty="0"/>
              <a:t>- It is the annual rate of interest on the bond' s face value that a bond' s issuer promises to pay the bondholder. </a:t>
            </a:r>
          </a:p>
          <a:p>
            <a:pPr marL="0" indent="0">
              <a:buNone/>
            </a:pPr>
            <a:r>
              <a:rPr lang="en-US" sz="1700" dirty="0"/>
              <a:t>• </a:t>
            </a:r>
            <a:r>
              <a:rPr lang="en-US" sz="1700" b="1" dirty="0"/>
              <a:t>Coupon </a:t>
            </a:r>
            <a:r>
              <a:rPr lang="en-US" sz="1700" dirty="0"/>
              <a:t>– The amount that is being paid to bind holders as per agreed frequency.</a:t>
            </a:r>
          </a:p>
          <a:p>
            <a:pPr marL="0" indent="0">
              <a:buNone/>
            </a:pPr>
            <a:r>
              <a:rPr lang="en-US" sz="1700" dirty="0"/>
              <a:t>• </a:t>
            </a:r>
            <a:r>
              <a:rPr lang="en-US" sz="1700" b="1" dirty="0"/>
              <a:t>Maturity period/Term to maturity </a:t>
            </a:r>
            <a:r>
              <a:rPr lang="en-US" sz="1700" dirty="0"/>
              <a:t>- Date on which the principal or nominal value of a bond becomes due and payable in full to the holder. </a:t>
            </a:r>
          </a:p>
          <a:p>
            <a:pPr marL="0" indent="0">
              <a:buNone/>
            </a:pPr>
            <a:endParaRPr lang="en-US" sz="1700" dirty="0"/>
          </a:p>
          <a:p>
            <a:pPr marL="0" indent="0">
              <a:buNone/>
            </a:pPr>
            <a:r>
              <a:rPr lang="en-US" sz="1700" dirty="0"/>
              <a:t>Maturities range significantly, from 1 month for some municipal notes to 40+ years for some corporate bonds.</a:t>
            </a:r>
          </a:p>
          <a:p>
            <a:pPr marL="0" indent="0">
              <a:buNone/>
            </a:pPr>
            <a:r>
              <a:rPr lang="en-US" sz="1700" dirty="0"/>
              <a:t> </a:t>
            </a:r>
          </a:p>
          <a:p>
            <a:pPr marL="0" indent="0">
              <a:buNone/>
            </a:pPr>
            <a:r>
              <a:rPr lang="en-US" sz="1700" dirty="0"/>
              <a:t> </a:t>
            </a:r>
            <a:endParaRPr lang="en-IN" sz="1700" dirty="0"/>
          </a:p>
        </p:txBody>
      </p:sp>
    </p:spTree>
    <p:extLst>
      <p:ext uri="{BB962C8B-B14F-4D97-AF65-F5344CB8AC3E}">
        <p14:creationId xmlns:p14="http://schemas.microsoft.com/office/powerpoint/2010/main" val="198599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CC06CB-3DD3-4225-AD62-5FEE535C7F46}"/>
              </a:ext>
            </a:extLst>
          </p:cNvPr>
          <p:cNvSpPr>
            <a:spLocks noGrp="1"/>
          </p:cNvSpPr>
          <p:nvPr>
            <p:ph idx="1"/>
          </p:nvPr>
        </p:nvSpPr>
        <p:spPr>
          <a:xfrm>
            <a:off x="1807005" y="979754"/>
            <a:ext cx="9751421" cy="5688173"/>
          </a:xfrm>
        </p:spPr>
        <p:txBody>
          <a:bodyPr>
            <a:normAutofit fontScale="92500" lnSpcReduction="20000"/>
          </a:bodyPr>
          <a:lstStyle/>
          <a:p>
            <a:r>
              <a:rPr lang="en-US" dirty="0"/>
              <a:t>Classification of bonds </a:t>
            </a:r>
            <a:r>
              <a:rPr lang="en-US" dirty="0" err="1"/>
              <a:t>Bonds</a:t>
            </a:r>
            <a:r>
              <a:rPr lang="en-US" dirty="0"/>
              <a:t> can be divided into following categories: </a:t>
            </a:r>
          </a:p>
          <a:p>
            <a:pPr marL="0" indent="0">
              <a:buNone/>
            </a:pPr>
            <a:r>
              <a:rPr lang="en-US" dirty="0"/>
              <a:t>• Central Government Bonds (Treasuries). </a:t>
            </a:r>
          </a:p>
          <a:p>
            <a:pPr marL="0" indent="0">
              <a:buNone/>
            </a:pPr>
            <a:r>
              <a:rPr lang="en-US" dirty="0"/>
              <a:t>• Municipal Bonds </a:t>
            </a:r>
          </a:p>
          <a:p>
            <a:pPr marL="0" indent="0">
              <a:buNone/>
            </a:pPr>
            <a:r>
              <a:rPr lang="en-US" dirty="0"/>
              <a:t>• Corporate Bonds : Collateral Trust, Mortgage, Zero Coupon</a:t>
            </a:r>
          </a:p>
          <a:p>
            <a:endParaRPr lang="en-IN" dirty="0"/>
          </a:p>
          <a:p>
            <a:r>
              <a:rPr lang="en-US" b="1" dirty="0"/>
              <a:t>Supranational bond</a:t>
            </a:r>
            <a:r>
              <a:rPr lang="en-US" dirty="0"/>
              <a:t> : It is a long-term form of debt that transcends the boundaries of a single country. These are very similar to government </a:t>
            </a:r>
            <a:r>
              <a:rPr lang="en-US" b="1" dirty="0"/>
              <a:t>bonds</a:t>
            </a:r>
            <a:r>
              <a:rPr lang="en-US" dirty="0"/>
              <a:t>, and tend to have a high credit rating.</a:t>
            </a:r>
          </a:p>
          <a:p>
            <a:pPr marL="0" indent="0">
              <a:buNone/>
            </a:pPr>
            <a:r>
              <a:rPr lang="en-US" dirty="0"/>
              <a:t>	Issues by</a:t>
            </a:r>
            <a:r>
              <a:rPr lang="en-US" b="1" dirty="0"/>
              <a:t> </a:t>
            </a:r>
            <a:r>
              <a:rPr lang="en-US" i="1" u="sng" dirty="0"/>
              <a:t>World Bank/ IMF.</a:t>
            </a:r>
            <a:endParaRPr lang="en-IN" i="1" u="sng" dirty="0"/>
          </a:p>
          <a:p>
            <a:pPr marL="0" indent="0">
              <a:buNone/>
            </a:pPr>
            <a:endParaRPr lang="en-IN" dirty="0"/>
          </a:p>
          <a:p>
            <a:r>
              <a:rPr lang="en-US" b="1" dirty="0"/>
              <a:t>Government Bonds : Treasury/ Central Govt Bonds/ Sovereign Bonds</a:t>
            </a:r>
          </a:p>
          <a:p>
            <a:pPr marL="0" indent="0">
              <a:buNone/>
            </a:pPr>
            <a:r>
              <a:rPr lang="en-US" dirty="0"/>
              <a:t>When a government borrows money they are called as treasury instruments. E.g. RBI in India, Federal in US.</a:t>
            </a:r>
          </a:p>
          <a:p>
            <a:pPr marL="0" indent="0">
              <a:buNone/>
            </a:pPr>
            <a:r>
              <a:rPr lang="en-US" dirty="0"/>
              <a:t> Treasury instruments can be of three types. Treasuries are highly liquid and have the lowest risk: </a:t>
            </a:r>
          </a:p>
          <a:p>
            <a:pPr marL="0" indent="0">
              <a:buNone/>
            </a:pPr>
            <a:r>
              <a:rPr lang="en-US" dirty="0"/>
              <a:t>• Treasury bills (T-bills): These instruments mature with in a year. Thus these are short-term loans. </a:t>
            </a:r>
          </a:p>
          <a:p>
            <a:pPr marL="0" indent="0">
              <a:buNone/>
            </a:pPr>
            <a:r>
              <a:rPr lang="en-US" dirty="0"/>
              <a:t>• Treasury notes: These are the bonds that mature within one to ten years. </a:t>
            </a:r>
          </a:p>
          <a:p>
            <a:pPr marL="0" indent="0">
              <a:buNone/>
            </a:pPr>
            <a:r>
              <a:rPr lang="en-US" dirty="0"/>
              <a:t>• Treasury bonds: These are the bonds, which mature after ten years. </a:t>
            </a:r>
            <a:endParaRPr lang="en-IN" dirty="0"/>
          </a:p>
        </p:txBody>
      </p:sp>
    </p:spTree>
    <p:extLst>
      <p:ext uri="{BB962C8B-B14F-4D97-AF65-F5344CB8AC3E}">
        <p14:creationId xmlns:p14="http://schemas.microsoft.com/office/powerpoint/2010/main" val="102430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CC06CB-3DD3-4225-AD62-5FEE535C7F46}"/>
              </a:ext>
            </a:extLst>
          </p:cNvPr>
          <p:cNvSpPr>
            <a:spLocks noGrp="1"/>
          </p:cNvSpPr>
          <p:nvPr>
            <p:ph idx="1"/>
          </p:nvPr>
        </p:nvSpPr>
        <p:spPr>
          <a:xfrm>
            <a:off x="1715452" y="660400"/>
            <a:ext cx="10140926" cy="5923280"/>
          </a:xfrm>
        </p:spPr>
        <p:txBody>
          <a:bodyPr>
            <a:normAutofit lnSpcReduction="10000"/>
          </a:bodyPr>
          <a:lstStyle/>
          <a:p>
            <a:pPr marL="0" indent="0">
              <a:buNone/>
            </a:pPr>
            <a:endParaRPr lang="en-IN" dirty="0"/>
          </a:p>
          <a:p>
            <a:r>
              <a:rPr lang="en-US" b="1" dirty="0"/>
              <a:t>Municipal Bonds</a:t>
            </a:r>
            <a:r>
              <a:rPr lang="en-US" dirty="0"/>
              <a:t>: The local government issues these bonds. In US these bonds are exempt from taxes from federal as well as state governments, thus these are very popular. But since these bonds are tax exempted, their returns are lesser to the comparable bonds. </a:t>
            </a:r>
          </a:p>
          <a:p>
            <a:r>
              <a:rPr lang="en-US" b="1" dirty="0"/>
              <a:t>Corporate Bonds</a:t>
            </a:r>
            <a:r>
              <a:rPr lang="en-US" dirty="0"/>
              <a:t>: Corporate Bonds are fixed income securities issued by the industrial corporate, public utility corporations etc. to raise funds for their projects. </a:t>
            </a:r>
          </a:p>
          <a:p>
            <a:pPr marL="0" indent="0">
              <a:buNone/>
            </a:pPr>
            <a:r>
              <a:rPr lang="en-US" dirty="0"/>
              <a:t>	This can be issued by Financial and non financial companies.</a:t>
            </a:r>
          </a:p>
          <a:p>
            <a:pPr marL="0" indent="0">
              <a:buNone/>
            </a:pPr>
            <a:r>
              <a:rPr lang="en-US" dirty="0"/>
              <a:t>	Since the corporates have different risks, the returns that they give vary. 	Generally 	a corporate having more risk of default will be offering a higher rate 	of return.  	Some of the important types of corporate bonds are: </a:t>
            </a:r>
          </a:p>
          <a:p>
            <a:pPr lvl="1"/>
            <a:r>
              <a:rPr lang="en-US" b="1" dirty="0"/>
              <a:t> Mortgage Bonds </a:t>
            </a:r>
            <a:r>
              <a:rPr lang="en-US" dirty="0"/>
              <a:t>This is a bond secured by a mortgage on a property. The value of the property may or may not equal the value of the bonds issued against it. </a:t>
            </a:r>
          </a:p>
          <a:p>
            <a:pPr lvl="1"/>
            <a:r>
              <a:rPr lang="en-US" b="1" dirty="0"/>
              <a:t>Collateral Trust Bonds</a:t>
            </a:r>
            <a:r>
              <a:rPr lang="en-US" dirty="0"/>
              <a:t>: As an alternative to pledging fixed assets or property, a borrower can pledge financial assets such as stocks, bonds, T-bills etc. </a:t>
            </a:r>
          </a:p>
          <a:p>
            <a:pPr lvl="1"/>
            <a:r>
              <a:rPr lang="en-US" b="1" dirty="0"/>
              <a:t>Zero Coupon bonds: </a:t>
            </a:r>
            <a:r>
              <a:rPr lang="en-US" dirty="0"/>
              <a:t>Typically a bond has got coupon payments throughout its life. But a certain kind of bond does not pay the coupons during the lifetime of the bond. They are issued at a discount from face value and redeemed at the face value on maturity. The difference between the purchase price of the zero and its face value when redeemed is the investor' s return.  For example: A zero coupon bond of face value $100 and maturing in 5 years will be offered at $73.85 thus giving an annual coupon of 6.25% </a:t>
            </a:r>
            <a:endParaRPr lang="en-IN" dirty="0"/>
          </a:p>
        </p:txBody>
      </p:sp>
    </p:spTree>
    <p:extLst>
      <p:ext uri="{BB962C8B-B14F-4D97-AF65-F5344CB8AC3E}">
        <p14:creationId xmlns:p14="http://schemas.microsoft.com/office/powerpoint/2010/main" val="1300993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A0E00A-A47F-49EC-AA9C-9AF78AD8B57C}"/>
              </a:ext>
            </a:extLst>
          </p:cNvPr>
          <p:cNvPicPr>
            <a:picLocks noChangeAspect="1"/>
          </p:cNvPicPr>
          <p:nvPr/>
        </p:nvPicPr>
        <p:blipFill>
          <a:blip r:embed="rId2"/>
          <a:stretch>
            <a:fillRect/>
          </a:stretch>
        </p:blipFill>
        <p:spPr>
          <a:xfrm>
            <a:off x="1974190" y="1551826"/>
            <a:ext cx="8906143" cy="4948799"/>
          </a:xfrm>
          <a:prstGeom prst="rect">
            <a:avLst/>
          </a:prstGeom>
        </p:spPr>
      </p:pic>
      <p:sp>
        <p:nvSpPr>
          <p:cNvPr id="3" name="Title 1">
            <a:extLst>
              <a:ext uri="{FF2B5EF4-FFF2-40B4-BE49-F238E27FC236}">
                <a16:creationId xmlns:a16="http://schemas.microsoft.com/office/drawing/2014/main" id="{0BFCB447-18A0-4D26-A413-2E0C0629CF8A}"/>
              </a:ext>
            </a:extLst>
          </p:cNvPr>
          <p:cNvSpPr>
            <a:spLocks noGrp="1"/>
          </p:cNvSpPr>
          <p:nvPr>
            <p:ph type="title"/>
          </p:nvPr>
        </p:nvSpPr>
        <p:spPr>
          <a:xfrm>
            <a:off x="1783994" y="541917"/>
            <a:ext cx="8911687" cy="773175"/>
          </a:xfrm>
        </p:spPr>
        <p:txBody>
          <a:bodyPr>
            <a:normAutofit/>
          </a:bodyPr>
          <a:lstStyle/>
          <a:p>
            <a:r>
              <a:rPr lang="en-US" sz="3200" dirty="0"/>
              <a:t>Rating of Bonds:</a:t>
            </a:r>
            <a:endParaRPr lang="en-IN" sz="3200" dirty="0"/>
          </a:p>
        </p:txBody>
      </p:sp>
    </p:spTree>
    <p:extLst>
      <p:ext uri="{BB962C8B-B14F-4D97-AF65-F5344CB8AC3E}">
        <p14:creationId xmlns:p14="http://schemas.microsoft.com/office/powerpoint/2010/main" val="236332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DC59A9-E268-4A41-BF69-7F277B078DBD}"/>
              </a:ext>
            </a:extLst>
          </p:cNvPr>
          <p:cNvPicPr>
            <a:picLocks noChangeAspect="1"/>
          </p:cNvPicPr>
          <p:nvPr/>
        </p:nvPicPr>
        <p:blipFill>
          <a:blip r:embed="rId2"/>
          <a:stretch>
            <a:fillRect/>
          </a:stretch>
        </p:blipFill>
        <p:spPr>
          <a:xfrm>
            <a:off x="1970738" y="1561671"/>
            <a:ext cx="8538198" cy="5188451"/>
          </a:xfrm>
          <a:prstGeom prst="rect">
            <a:avLst/>
          </a:prstGeom>
        </p:spPr>
      </p:pic>
      <p:sp>
        <p:nvSpPr>
          <p:cNvPr id="3" name="Title 1">
            <a:extLst>
              <a:ext uri="{FF2B5EF4-FFF2-40B4-BE49-F238E27FC236}">
                <a16:creationId xmlns:a16="http://schemas.microsoft.com/office/drawing/2014/main" id="{C4CB4E46-0BF7-457C-ADC2-0D21901850F2}"/>
              </a:ext>
            </a:extLst>
          </p:cNvPr>
          <p:cNvSpPr>
            <a:spLocks noGrp="1"/>
          </p:cNvSpPr>
          <p:nvPr>
            <p:ph type="title"/>
          </p:nvPr>
        </p:nvSpPr>
        <p:spPr>
          <a:xfrm>
            <a:off x="1783994" y="541917"/>
            <a:ext cx="8911687" cy="773175"/>
          </a:xfrm>
        </p:spPr>
        <p:txBody>
          <a:bodyPr>
            <a:normAutofit/>
          </a:bodyPr>
          <a:lstStyle/>
          <a:p>
            <a:r>
              <a:rPr lang="en-US" sz="3200" dirty="0"/>
              <a:t>Bond in actual:</a:t>
            </a:r>
            <a:endParaRPr lang="en-IN" sz="3200" dirty="0"/>
          </a:p>
        </p:txBody>
      </p:sp>
    </p:spTree>
    <p:extLst>
      <p:ext uri="{BB962C8B-B14F-4D97-AF65-F5344CB8AC3E}">
        <p14:creationId xmlns:p14="http://schemas.microsoft.com/office/powerpoint/2010/main" val="233975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1FC83-C7CF-4C78-BE85-B6EF01FF04B8}"/>
              </a:ext>
            </a:extLst>
          </p:cNvPr>
          <p:cNvPicPr>
            <a:picLocks noChangeAspect="1"/>
          </p:cNvPicPr>
          <p:nvPr/>
        </p:nvPicPr>
        <p:blipFill>
          <a:blip r:embed="rId2"/>
          <a:stretch>
            <a:fillRect/>
          </a:stretch>
        </p:blipFill>
        <p:spPr>
          <a:xfrm>
            <a:off x="2487294" y="314325"/>
            <a:ext cx="8353425" cy="6229350"/>
          </a:xfrm>
          <a:prstGeom prst="rect">
            <a:avLst/>
          </a:prstGeom>
        </p:spPr>
      </p:pic>
    </p:spTree>
    <p:extLst>
      <p:ext uri="{BB962C8B-B14F-4D97-AF65-F5344CB8AC3E}">
        <p14:creationId xmlns:p14="http://schemas.microsoft.com/office/powerpoint/2010/main" val="4210487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CC06CB-3DD3-4225-AD62-5FEE535C7F46}"/>
              </a:ext>
            </a:extLst>
          </p:cNvPr>
          <p:cNvSpPr>
            <a:spLocks noGrp="1"/>
          </p:cNvSpPr>
          <p:nvPr>
            <p:ph idx="1"/>
          </p:nvPr>
        </p:nvSpPr>
        <p:spPr>
          <a:xfrm>
            <a:off x="1232566" y="763141"/>
            <a:ext cx="10664907" cy="5923280"/>
          </a:xfrm>
        </p:spPr>
        <p:txBody>
          <a:bodyPr>
            <a:normAutofit/>
          </a:bodyPr>
          <a:lstStyle/>
          <a:p>
            <a:pPr marL="0" indent="0">
              <a:buNone/>
            </a:pPr>
            <a:r>
              <a:rPr lang="en-US" sz="2600" b="1" dirty="0"/>
              <a:t>	Difference between Bonds and Debentures:</a:t>
            </a:r>
          </a:p>
        </p:txBody>
      </p:sp>
      <p:pic>
        <p:nvPicPr>
          <p:cNvPr id="5" name="Picture 4">
            <a:extLst>
              <a:ext uri="{FF2B5EF4-FFF2-40B4-BE49-F238E27FC236}">
                <a16:creationId xmlns:a16="http://schemas.microsoft.com/office/drawing/2014/main" id="{64CD4AAC-FD2B-4A56-B1CF-F9232DA3F9CE}"/>
              </a:ext>
            </a:extLst>
          </p:cNvPr>
          <p:cNvPicPr>
            <a:picLocks noChangeAspect="1"/>
          </p:cNvPicPr>
          <p:nvPr/>
        </p:nvPicPr>
        <p:blipFill>
          <a:blip r:embed="rId2"/>
          <a:stretch>
            <a:fillRect/>
          </a:stretch>
        </p:blipFill>
        <p:spPr>
          <a:xfrm>
            <a:off x="1109441" y="2105906"/>
            <a:ext cx="10911156" cy="2646188"/>
          </a:xfrm>
          <a:prstGeom prst="rect">
            <a:avLst/>
          </a:prstGeom>
        </p:spPr>
      </p:pic>
    </p:spTree>
    <p:extLst>
      <p:ext uri="{BB962C8B-B14F-4D97-AF65-F5344CB8AC3E}">
        <p14:creationId xmlns:p14="http://schemas.microsoft.com/office/powerpoint/2010/main" val="2609725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E373-9074-49CF-9657-8B34E9F7E67A}"/>
              </a:ext>
            </a:extLst>
          </p:cNvPr>
          <p:cNvSpPr>
            <a:spLocks noGrp="1"/>
          </p:cNvSpPr>
          <p:nvPr>
            <p:ph type="title"/>
          </p:nvPr>
        </p:nvSpPr>
        <p:spPr>
          <a:xfrm>
            <a:off x="1989993" y="573310"/>
            <a:ext cx="8911687" cy="1280890"/>
          </a:xfrm>
        </p:spPr>
        <p:txBody>
          <a:bodyPr/>
          <a:lstStyle/>
          <a:p>
            <a:r>
              <a:rPr lang="en-US" dirty="0"/>
              <a:t>Course Overview:</a:t>
            </a:r>
            <a:endParaRPr lang="en-IN" dirty="0"/>
          </a:p>
        </p:txBody>
      </p:sp>
      <p:sp>
        <p:nvSpPr>
          <p:cNvPr id="3" name="Content Placeholder 2">
            <a:extLst>
              <a:ext uri="{FF2B5EF4-FFF2-40B4-BE49-F238E27FC236}">
                <a16:creationId xmlns:a16="http://schemas.microsoft.com/office/drawing/2014/main" id="{167EA111-1DFB-4BB7-8A59-89BC0059A80A}"/>
              </a:ext>
            </a:extLst>
          </p:cNvPr>
          <p:cNvSpPr>
            <a:spLocks noGrp="1"/>
          </p:cNvSpPr>
          <p:nvPr>
            <p:ph idx="1"/>
          </p:nvPr>
        </p:nvSpPr>
        <p:spPr>
          <a:xfrm>
            <a:off x="1640156" y="1640840"/>
            <a:ext cx="9962564" cy="5115560"/>
          </a:xfrm>
        </p:spPr>
        <p:txBody>
          <a:bodyPr>
            <a:normAutofit/>
          </a:bodyPr>
          <a:lstStyle/>
          <a:p>
            <a:r>
              <a:rPr lang="en-US" dirty="0"/>
              <a:t>Duration of course around 8 hrs.</a:t>
            </a:r>
          </a:p>
          <a:p>
            <a:r>
              <a:rPr lang="en-US" dirty="0"/>
              <a:t>Target Audience:</a:t>
            </a:r>
          </a:p>
          <a:p>
            <a:pPr marL="0" indent="0">
              <a:buNone/>
            </a:pPr>
            <a:r>
              <a:rPr lang="en-US" dirty="0"/>
              <a:t>Candidate with little or no knowledge in Banking and Finance.</a:t>
            </a:r>
          </a:p>
          <a:p>
            <a:r>
              <a:rPr lang="en-US" dirty="0"/>
              <a:t>History of Investment Banks</a:t>
            </a:r>
          </a:p>
          <a:p>
            <a:r>
              <a:rPr lang="en-US" dirty="0"/>
              <a:t>Financial Instruments</a:t>
            </a:r>
          </a:p>
          <a:p>
            <a:r>
              <a:rPr lang="en-US" dirty="0"/>
              <a:t>Primary and Secondary market</a:t>
            </a:r>
          </a:p>
          <a:p>
            <a:r>
              <a:rPr lang="en-US" dirty="0"/>
              <a:t>Financial Instruments</a:t>
            </a:r>
          </a:p>
          <a:p>
            <a:pPr lvl="1"/>
            <a:r>
              <a:rPr lang="en-US" dirty="0"/>
              <a:t>Equity and Debt</a:t>
            </a:r>
          </a:p>
          <a:p>
            <a:r>
              <a:rPr lang="en-US" dirty="0"/>
              <a:t>Common Stock</a:t>
            </a:r>
          </a:p>
          <a:p>
            <a:r>
              <a:rPr lang="en-US" dirty="0"/>
              <a:t>Preferred Stock</a:t>
            </a:r>
          </a:p>
          <a:p>
            <a:r>
              <a:rPr lang="en-US" dirty="0"/>
              <a:t>Bonds and their Types</a:t>
            </a:r>
          </a:p>
          <a:p>
            <a:r>
              <a:rPr lang="en-US" dirty="0"/>
              <a:t>Derivative and their types</a:t>
            </a:r>
          </a:p>
          <a:p>
            <a:pPr marL="0" indent="0">
              <a:buNone/>
            </a:pPr>
            <a:endParaRPr lang="en-US" dirty="0"/>
          </a:p>
          <a:p>
            <a:endParaRPr lang="en-IN" dirty="0"/>
          </a:p>
        </p:txBody>
      </p:sp>
      <p:pic>
        <p:nvPicPr>
          <p:cNvPr id="4" name="Picture 3">
            <a:extLst>
              <a:ext uri="{FF2B5EF4-FFF2-40B4-BE49-F238E27FC236}">
                <a16:creationId xmlns:a16="http://schemas.microsoft.com/office/drawing/2014/main" id="{917750C9-AA6B-4862-B8DB-E2C4AB3CCF6C}"/>
              </a:ext>
            </a:extLst>
          </p:cNvPr>
          <p:cNvPicPr>
            <a:picLocks noChangeAspect="1"/>
          </p:cNvPicPr>
          <p:nvPr/>
        </p:nvPicPr>
        <p:blipFill>
          <a:blip r:embed="rId2"/>
          <a:stretch>
            <a:fillRect/>
          </a:stretch>
        </p:blipFill>
        <p:spPr>
          <a:xfrm>
            <a:off x="6264625" y="1189450"/>
            <a:ext cx="1594522" cy="1178560"/>
          </a:xfrm>
          <a:prstGeom prst="rect">
            <a:avLst/>
          </a:prstGeom>
        </p:spPr>
      </p:pic>
    </p:spTree>
    <p:extLst>
      <p:ext uri="{BB962C8B-B14F-4D97-AF65-F5344CB8AC3E}">
        <p14:creationId xmlns:p14="http://schemas.microsoft.com/office/powerpoint/2010/main" val="1732320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CC06CB-3DD3-4225-AD62-5FEE535C7F46}"/>
              </a:ext>
            </a:extLst>
          </p:cNvPr>
          <p:cNvSpPr>
            <a:spLocks noGrp="1"/>
          </p:cNvSpPr>
          <p:nvPr>
            <p:ph idx="1"/>
          </p:nvPr>
        </p:nvSpPr>
        <p:spPr>
          <a:xfrm>
            <a:off x="1232566" y="763141"/>
            <a:ext cx="10664907" cy="5923280"/>
          </a:xfrm>
        </p:spPr>
        <p:txBody>
          <a:bodyPr>
            <a:normAutofit lnSpcReduction="10000"/>
          </a:bodyPr>
          <a:lstStyle/>
          <a:p>
            <a:pPr marL="0" indent="0">
              <a:buNone/>
            </a:pPr>
            <a:r>
              <a:rPr lang="en-US" sz="2600" b="1" dirty="0"/>
              <a:t>		Inverse to Interest Rates</a:t>
            </a:r>
          </a:p>
          <a:p>
            <a:pPr marL="0" indent="0">
              <a:buNone/>
            </a:pPr>
            <a:r>
              <a:rPr lang="en-US" dirty="0"/>
              <a:t>This is why the famous statement that a bond’s price varies inversely with interest rates works. </a:t>
            </a:r>
          </a:p>
          <a:p>
            <a:pPr marL="0" indent="0">
              <a:buNone/>
            </a:pPr>
            <a:r>
              <a:rPr lang="en-US" dirty="0"/>
              <a:t>For investors to understand how a bond premium and bond discount works, we must first explore how bond prices and interest rates relate to each other. As interest rates fall, bond prices rise while conversely, rising interest rates lead to falling bond prices in order to have the effect of equalizing the interest rate on the bond.</a:t>
            </a:r>
          </a:p>
          <a:p>
            <a:pPr marL="0" indent="0">
              <a:buNone/>
            </a:pPr>
            <a:endParaRPr lang="en-US" dirty="0"/>
          </a:p>
          <a:p>
            <a:pPr marL="0" indent="0">
              <a:buNone/>
            </a:pPr>
            <a:r>
              <a:rPr lang="en-US" dirty="0"/>
              <a:t>Because of this Bond trading is as below:</a:t>
            </a:r>
          </a:p>
          <a:p>
            <a:pPr marL="0" indent="0">
              <a:buNone/>
            </a:pPr>
            <a:r>
              <a:rPr lang="en-US" b="1" dirty="0"/>
              <a:t>- Trading at Premium:</a:t>
            </a:r>
            <a:r>
              <a:rPr lang="en-US" dirty="0"/>
              <a:t> This happens when Interest rate falls.</a:t>
            </a:r>
          </a:p>
          <a:p>
            <a:pPr marL="0" indent="0">
              <a:buNone/>
            </a:pPr>
            <a:r>
              <a:rPr lang="en-US" dirty="0"/>
              <a:t>Bond trading above its face value or in other words; it costs more than the face amount on the bond.</a:t>
            </a:r>
          </a:p>
          <a:p>
            <a:pPr marL="0" indent="0">
              <a:buNone/>
            </a:pPr>
            <a:endParaRPr lang="en-US" dirty="0"/>
          </a:p>
          <a:p>
            <a:pPr marL="0" indent="0">
              <a:buNone/>
            </a:pPr>
            <a:r>
              <a:rPr lang="en-US" dirty="0"/>
              <a:t>A bond that's trading at a premium means that its price is trading at a premium or higher than the face value of the bond. </a:t>
            </a:r>
          </a:p>
          <a:p>
            <a:pPr marL="0" indent="0">
              <a:buNone/>
            </a:pPr>
            <a:r>
              <a:rPr lang="en-US" dirty="0"/>
              <a:t>For example, a bond that was issued at a face value of $1,000 might trade at $1,050 or a $50 premium. Even though the bond has yet to reach maturity, it can trade in the secondary market.</a:t>
            </a:r>
          </a:p>
        </p:txBody>
      </p:sp>
    </p:spTree>
    <p:extLst>
      <p:ext uri="{BB962C8B-B14F-4D97-AF65-F5344CB8AC3E}">
        <p14:creationId xmlns:p14="http://schemas.microsoft.com/office/powerpoint/2010/main" val="1982456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CC06CB-3DD3-4225-AD62-5FEE535C7F46}"/>
              </a:ext>
            </a:extLst>
          </p:cNvPr>
          <p:cNvSpPr>
            <a:spLocks noGrp="1"/>
          </p:cNvSpPr>
          <p:nvPr>
            <p:ph idx="1"/>
          </p:nvPr>
        </p:nvSpPr>
        <p:spPr>
          <a:xfrm>
            <a:off x="1396952" y="1153559"/>
            <a:ext cx="10664907" cy="5923280"/>
          </a:xfrm>
        </p:spPr>
        <p:txBody>
          <a:bodyPr>
            <a:normAutofit/>
          </a:bodyPr>
          <a:lstStyle/>
          <a:p>
            <a:pPr marL="0" indent="0">
              <a:buNone/>
            </a:pPr>
            <a:endParaRPr lang="en-US" dirty="0"/>
          </a:p>
          <a:p>
            <a:pPr marL="0" indent="0">
              <a:buNone/>
            </a:pPr>
            <a:r>
              <a:rPr lang="en-US" b="1" dirty="0"/>
              <a:t>- Trading at discount:</a:t>
            </a:r>
            <a:r>
              <a:rPr lang="en-US" dirty="0"/>
              <a:t> This happens when Interest rate rises.</a:t>
            </a:r>
          </a:p>
          <a:p>
            <a:pPr marL="0" indent="0">
              <a:buNone/>
            </a:pPr>
            <a:r>
              <a:rPr lang="en-US" dirty="0"/>
              <a:t>Bond currently trading for less than its face value in the secondary market is said to be trading at discount.</a:t>
            </a:r>
          </a:p>
          <a:p>
            <a:pPr marL="0" indent="0">
              <a:buNone/>
            </a:pPr>
            <a:endParaRPr lang="en-US" dirty="0"/>
          </a:p>
          <a:p>
            <a:pPr marL="0" indent="0">
              <a:buNone/>
            </a:pPr>
            <a:r>
              <a:rPr lang="en-US" dirty="0"/>
              <a:t>Interest rates rise after an investor purchases a bond. The higher interest rate in the economy decreases the value of the newly-purchase bond due to paying a lower rate versus the market. </a:t>
            </a:r>
          </a:p>
          <a:p>
            <a:pPr marL="0" indent="0">
              <a:buNone/>
            </a:pPr>
            <a:r>
              <a:rPr lang="en-US" dirty="0"/>
              <a:t>Many bonds are issued with a $1,000 face value meaning the investor will be paid $1,000 at maturity. However, bonds are often sold before maturity and bought by other investors in the secondary market. Bonds that trade at a value of less than face value would be considered a discount bond. For example, a bond with a $1,000 face value that's currently selling for $950 would be a discounted bond.</a:t>
            </a:r>
          </a:p>
        </p:txBody>
      </p:sp>
    </p:spTree>
    <p:extLst>
      <p:ext uri="{BB962C8B-B14F-4D97-AF65-F5344CB8AC3E}">
        <p14:creationId xmlns:p14="http://schemas.microsoft.com/office/powerpoint/2010/main" val="2652075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BF70-8798-4586-8493-97FAC4C035B5}"/>
              </a:ext>
            </a:extLst>
          </p:cNvPr>
          <p:cNvSpPr>
            <a:spLocks noGrp="1"/>
          </p:cNvSpPr>
          <p:nvPr>
            <p:ph type="title"/>
          </p:nvPr>
        </p:nvSpPr>
        <p:spPr>
          <a:xfrm>
            <a:off x="1812090" y="665207"/>
            <a:ext cx="3746230" cy="742353"/>
          </a:xfrm>
        </p:spPr>
        <p:txBody>
          <a:bodyPr/>
          <a:lstStyle/>
          <a:p>
            <a:r>
              <a:rPr lang="en-US" b="1" dirty="0"/>
              <a:t>DERIVATIVES</a:t>
            </a:r>
            <a:r>
              <a:rPr lang="en-US" dirty="0"/>
              <a:t>:</a:t>
            </a:r>
            <a:endParaRPr lang="en-IN" dirty="0"/>
          </a:p>
        </p:txBody>
      </p:sp>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304942" y="1540188"/>
            <a:ext cx="10335678" cy="5096917"/>
          </a:xfrm>
        </p:spPr>
        <p:txBody>
          <a:bodyPr>
            <a:normAutofit/>
          </a:bodyPr>
          <a:lstStyle/>
          <a:p>
            <a:pPr marL="0" indent="0">
              <a:buNone/>
            </a:pPr>
            <a:r>
              <a:rPr lang="en-US" dirty="0"/>
              <a:t>Derivative is a product whose value is derived from the value of underlying asset.</a:t>
            </a:r>
          </a:p>
          <a:p>
            <a:pPr marL="0" indent="0">
              <a:buNone/>
            </a:pPr>
            <a:r>
              <a:rPr lang="en-US" dirty="0"/>
              <a:t>The underlying asset can be equity, forex, commodity, bond, Index or any other asset. </a:t>
            </a:r>
          </a:p>
          <a:p>
            <a:pPr marL="0" indent="0">
              <a:buNone/>
            </a:pPr>
            <a:r>
              <a:rPr lang="en-US" dirty="0"/>
              <a:t>For example, wheat farmers may wish to sell their harvest at a future date to eliminate the risk of a change in prices by that date. Such a transaction is an example of a derivative. The price of this derivative is driven by the spot price of wheat which is the “underlying”. </a:t>
            </a:r>
          </a:p>
          <a:p>
            <a:pPr marL="0" indent="0">
              <a:buNone/>
            </a:pPr>
            <a:endParaRPr lang="en-US" dirty="0"/>
          </a:p>
          <a:p>
            <a:pPr marL="0" indent="0">
              <a:buNone/>
            </a:pPr>
            <a:r>
              <a:rPr lang="en-US" dirty="0"/>
              <a:t>In the Indian context the Securities Contracts (Regulation) Act, 1956 (SCIA) defines derivatives to include :</a:t>
            </a:r>
          </a:p>
          <a:p>
            <a:pPr marL="0" indent="0">
              <a:buNone/>
            </a:pPr>
            <a:r>
              <a:rPr lang="en-US" dirty="0"/>
              <a:t>1. A security derived from a debt instrument, share, loan whether secured or unsecured, risk instrument or contract for differences or any other form of security. </a:t>
            </a:r>
          </a:p>
          <a:p>
            <a:pPr marL="0" indent="0">
              <a:buNone/>
            </a:pPr>
            <a:r>
              <a:rPr lang="en-US" dirty="0"/>
              <a:t>2. A contract which derives its value from the prices, or index of prices, of underlying securities. </a:t>
            </a:r>
          </a:p>
        </p:txBody>
      </p:sp>
    </p:spTree>
    <p:extLst>
      <p:ext uri="{BB962C8B-B14F-4D97-AF65-F5344CB8AC3E}">
        <p14:creationId xmlns:p14="http://schemas.microsoft.com/office/powerpoint/2010/main" val="2782690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551750" y="783896"/>
            <a:ext cx="10518330" cy="6074104"/>
          </a:xfrm>
        </p:spPr>
        <p:txBody>
          <a:bodyPr>
            <a:normAutofit/>
          </a:bodyPr>
          <a:lstStyle/>
          <a:p>
            <a:pPr marL="0" indent="0">
              <a:buNone/>
            </a:pPr>
            <a:r>
              <a:rPr lang="en-US" b="1" dirty="0"/>
              <a:t>DERIVATIVE PRODUCTS </a:t>
            </a:r>
          </a:p>
          <a:p>
            <a:pPr marL="0" indent="0">
              <a:buNone/>
            </a:pPr>
            <a:r>
              <a:rPr lang="en-US" dirty="0"/>
              <a:t>Derivative contracts have several types. The most common types are forwards, futures, options and swaps. </a:t>
            </a:r>
          </a:p>
          <a:p>
            <a:pPr marL="0" indent="0">
              <a:buNone/>
            </a:pPr>
            <a:r>
              <a:rPr lang="en-US" dirty="0"/>
              <a:t>We take a brief look at various derivatives contracts that have come to be used. </a:t>
            </a:r>
          </a:p>
          <a:p>
            <a:pPr marL="0" indent="0">
              <a:buNone/>
            </a:pPr>
            <a:r>
              <a:rPr lang="en-US" b="1" dirty="0"/>
              <a:t>Forwards</a:t>
            </a:r>
            <a:r>
              <a:rPr lang="en-US" dirty="0"/>
              <a:t>: A forward contract is a customized contract between two entities, where settlement takes place on a specific date in the </a:t>
            </a:r>
            <a:r>
              <a:rPr lang="en-US" dirty="0" err="1"/>
              <a:t>future’at</a:t>
            </a:r>
            <a:r>
              <a:rPr lang="en-US" dirty="0"/>
              <a:t> today's pre-agreed price. </a:t>
            </a:r>
          </a:p>
          <a:p>
            <a:pPr marL="0" indent="0">
              <a:buNone/>
            </a:pPr>
            <a:r>
              <a:rPr lang="en-US" b="1" dirty="0"/>
              <a:t>Futures</a:t>
            </a:r>
            <a:r>
              <a:rPr lang="en-US" dirty="0"/>
              <a:t>: A futures contract is an agreement between two parties to buy or sell an asset at a certain time in the future at a certain price. Futures contracts are special types of forward contracts in the sense that the former are standardized exchange-traded contracts. </a:t>
            </a:r>
          </a:p>
          <a:p>
            <a:pPr marL="0" indent="0">
              <a:buNone/>
            </a:pPr>
            <a:r>
              <a:rPr lang="en-US" b="1" dirty="0"/>
              <a:t>Options</a:t>
            </a:r>
            <a:r>
              <a:rPr lang="en-US" dirty="0"/>
              <a:t>:  Options are of two types - calls and puts. Calls give the buyer the right but not the obligation to buy a given quantity of the underlying asset, at a given price on or before a given future date. Puts give the buyer the right, but not the obligation to sell a given quantity of the underlying asset at a given price on or before a given date. </a:t>
            </a:r>
          </a:p>
          <a:p>
            <a:pPr marL="0" indent="0">
              <a:buNone/>
            </a:pPr>
            <a:r>
              <a:rPr lang="en-US" b="1" dirty="0"/>
              <a:t>Warrants</a:t>
            </a:r>
            <a:r>
              <a:rPr lang="en-US" dirty="0"/>
              <a:t>:  Options generally have lives from a week to few months.</a:t>
            </a:r>
          </a:p>
          <a:p>
            <a:pPr marL="0" indent="0">
              <a:buNone/>
            </a:pPr>
            <a:r>
              <a:rPr lang="en-US" dirty="0"/>
              <a:t>The majority of options traded on exchanges having a maximum maturity in few months. Longer-dated options are called warrants and are generally traded over-the-counter – These are having maturity more than a year.</a:t>
            </a:r>
          </a:p>
        </p:txBody>
      </p:sp>
    </p:spTree>
    <p:extLst>
      <p:ext uri="{BB962C8B-B14F-4D97-AF65-F5344CB8AC3E}">
        <p14:creationId xmlns:p14="http://schemas.microsoft.com/office/powerpoint/2010/main" val="3038639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572070" y="1108673"/>
            <a:ext cx="10335678" cy="5096917"/>
          </a:xfrm>
        </p:spPr>
        <p:txBody>
          <a:bodyPr>
            <a:normAutofit/>
          </a:bodyPr>
          <a:lstStyle/>
          <a:p>
            <a:pPr marL="0" indent="0">
              <a:buNone/>
            </a:pPr>
            <a:r>
              <a:rPr lang="en-US" b="1" dirty="0"/>
              <a:t>Swaps</a:t>
            </a:r>
            <a:r>
              <a:rPr lang="en-US" dirty="0"/>
              <a:t>: Swaps are private agreements between two parties to exchange cash flows in the future according to a prearranged formula. They can be regarded as portfolios of forward contracts. The two commonly used swaps are: </a:t>
            </a:r>
          </a:p>
          <a:p>
            <a:pPr marL="0" indent="0">
              <a:buNone/>
            </a:pPr>
            <a:r>
              <a:rPr lang="en-US" dirty="0"/>
              <a:t>• Interest rate swaps: These entail swapping only the interest related cash flows between the parties in the same currency. </a:t>
            </a:r>
          </a:p>
          <a:p>
            <a:pPr marL="0" indent="0">
              <a:buNone/>
            </a:pPr>
            <a:r>
              <a:rPr lang="en-US" dirty="0"/>
              <a:t>• Currency swaps: These entail swapping both principal and interest between the parties, with the cash flows in one direction being in a different currency than those in the opposite direction. </a:t>
            </a:r>
          </a:p>
          <a:p>
            <a:pPr marL="0" indent="0">
              <a:buNone/>
            </a:pPr>
            <a:r>
              <a:rPr lang="en-US" dirty="0"/>
              <a:t> </a:t>
            </a:r>
          </a:p>
          <a:p>
            <a:pPr marL="0" indent="0">
              <a:buNone/>
            </a:pPr>
            <a:r>
              <a:rPr lang="en-US" b="1" dirty="0"/>
              <a:t>Swaptions</a:t>
            </a:r>
            <a:r>
              <a:rPr lang="en-US" dirty="0"/>
              <a:t>:  Swaptions are options to buy or sell a swap that will become operative at the expiry of the options. Thus a swaption is an option on a forward swap. Rather than have calls and puts, the swaptions market has receiver swaptions and payer swaptions. A receiver swaption is an option to receive fixed and pay floating. A payer swaption is an option to pay fixed and receive floating. </a:t>
            </a:r>
          </a:p>
        </p:txBody>
      </p:sp>
    </p:spTree>
    <p:extLst>
      <p:ext uri="{BB962C8B-B14F-4D97-AF65-F5344CB8AC3E}">
        <p14:creationId xmlns:p14="http://schemas.microsoft.com/office/powerpoint/2010/main" val="127955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541248" y="1077851"/>
            <a:ext cx="10335678" cy="5096917"/>
          </a:xfrm>
        </p:spPr>
        <p:txBody>
          <a:bodyPr>
            <a:normAutofit/>
          </a:bodyPr>
          <a:lstStyle/>
          <a:p>
            <a:pPr marL="0" indent="0">
              <a:buNone/>
            </a:pPr>
            <a:r>
              <a:rPr lang="en-US" b="1" dirty="0"/>
              <a:t>EXCHANGE-TRADED vs. OTC DERIVATIVES MARKETS </a:t>
            </a:r>
            <a:r>
              <a:rPr lang="en-US" dirty="0"/>
              <a:t> </a:t>
            </a:r>
          </a:p>
          <a:p>
            <a:pPr marL="0" indent="0">
              <a:buNone/>
            </a:pPr>
            <a:r>
              <a:rPr lang="en-US" dirty="0"/>
              <a:t>As the word suggests, derivatives that trade on an exchange are called exchange traded derivatives, whereas privately negotiated derivative contracts are called OTC contracts.</a:t>
            </a:r>
          </a:p>
          <a:p>
            <a:pPr marL="0" indent="0">
              <a:buNone/>
            </a:pPr>
            <a:endParaRPr lang="en-US" dirty="0"/>
          </a:p>
          <a:p>
            <a:pPr marL="0" indent="0">
              <a:buNone/>
            </a:pPr>
            <a:r>
              <a:rPr lang="en-US" dirty="0"/>
              <a:t>The OTC derivatives markets have the following features compared to exchange traded derivatives: </a:t>
            </a:r>
          </a:p>
          <a:p>
            <a:pPr marL="0" indent="0">
              <a:buNone/>
            </a:pPr>
            <a:r>
              <a:rPr lang="en-US" dirty="0"/>
              <a:t>1. The management of counter-party (credit) risk is decentralized and located within individual institutions, </a:t>
            </a:r>
          </a:p>
          <a:p>
            <a:pPr marL="0" indent="0">
              <a:buNone/>
            </a:pPr>
            <a:r>
              <a:rPr lang="en-US" dirty="0"/>
              <a:t>2. There are no formal centralized limits on individual positions</a:t>
            </a:r>
          </a:p>
          <a:p>
            <a:pPr marL="0" indent="0">
              <a:buNone/>
            </a:pPr>
            <a:r>
              <a:rPr lang="en-US" dirty="0"/>
              <a:t>3. There are no formal rules for risk and burden-sharing, </a:t>
            </a:r>
          </a:p>
          <a:p>
            <a:pPr marL="0" indent="0">
              <a:buNone/>
            </a:pPr>
            <a:r>
              <a:rPr lang="en-US" dirty="0"/>
              <a:t>4. There are no formal rules or mechanisms for ensuring market stability and integrity, and for safeguarding the collective interests of market participants, and </a:t>
            </a:r>
          </a:p>
          <a:p>
            <a:pPr marL="0" indent="0">
              <a:buNone/>
            </a:pPr>
            <a:r>
              <a:rPr lang="en-US" dirty="0"/>
              <a:t>5. The OTC contracts are generally not regulated by a regulatory authority and the exchange's self-regulatory organization. </a:t>
            </a:r>
          </a:p>
        </p:txBody>
      </p:sp>
    </p:spTree>
    <p:extLst>
      <p:ext uri="{BB962C8B-B14F-4D97-AF65-F5344CB8AC3E}">
        <p14:creationId xmlns:p14="http://schemas.microsoft.com/office/powerpoint/2010/main" val="3667264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643989" y="995657"/>
            <a:ext cx="10078824" cy="5096917"/>
          </a:xfrm>
        </p:spPr>
        <p:txBody>
          <a:bodyPr>
            <a:normAutofit/>
          </a:bodyPr>
          <a:lstStyle/>
          <a:p>
            <a:pPr marL="0" indent="0">
              <a:buNone/>
            </a:pPr>
            <a:r>
              <a:rPr lang="en-US" b="1" dirty="0"/>
              <a:t>PARTICIPANTS IN THE DERIVATIVES MARKETS </a:t>
            </a:r>
          </a:p>
          <a:p>
            <a:pPr marL="0" indent="0">
              <a:buNone/>
            </a:pPr>
            <a:endParaRPr lang="en-US" dirty="0"/>
          </a:p>
          <a:p>
            <a:pPr marL="0" indent="0">
              <a:buNone/>
            </a:pPr>
            <a:r>
              <a:rPr lang="en-US" dirty="0"/>
              <a:t>The derivatives market is similar to any other financial market and has following three broad categories of participants: </a:t>
            </a:r>
          </a:p>
          <a:p>
            <a:pPr marL="0" indent="0">
              <a:buNone/>
            </a:pPr>
            <a:r>
              <a:rPr lang="en-US" b="1" dirty="0"/>
              <a:t>• Hedgers:</a:t>
            </a:r>
            <a:r>
              <a:rPr lang="en-US" dirty="0"/>
              <a:t> These are investors with a present or anticipated exposure to the underlying asset which is subject to price risks. Hedgers use the derivatives markets primarily for price risk management of assets and portfolios. </a:t>
            </a:r>
          </a:p>
          <a:p>
            <a:pPr marL="0" indent="0">
              <a:buNone/>
            </a:pPr>
            <a:r>
              <a:rPr lang="en-US" b="1" dirty="0"/>
              <a:t>• Speculators:</a:t>
            </a:r>
            <a:r>
              <a:rPr lang="en-US" dirty="0"/>
              <a:t> These are individuals who take a view on the future direction of the markets. They take a view whether prices would rise or fall in future and accordingly buy or sell futures and options to try and make a profit from the future price movements of the underlying asset.</a:t>
            </a:r>
          </a:p>
          <a:p>
            <a:pPr marL="0" indent="0">
              <a:buNone/>
            </a:pPr>
            <a:r>
              <a:rPr lang="en-US" b="1" dirty="0"/>
              <a:t>• Arbitrageurs:</a:t>
            </a:r>
            <a:r>
              <a:rPr lang="en-US" dirty="0"/>
              <a:t> They take positions in financial markets to earn riskless profits. The arbitrageurs take short and long positions in the same or different contracts at the same time to create a position which can generate a riskless profit.</a:t>
            </a:r>
          </a:p>
        </p:txBody>
      </p:sp>
    </p:spTree>
    <p:extLst>
      <p:ext uri="{BB962C8B-B14F-4D97-AF65-F5344CB8AC3E}">
        <p14:creationId xmlns:p14="http://schemas.microsoft.com/office/powerpoint/2010/main" val="4178969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623442" y="1016206"/>
            <a:ext cx="10335678" cy="5096917"/>
          </a:xfrm>
        </p:spPr>
        <p:txBody>
          <a:bodyPr>
            <a:normAutofit/>
          </a:bodyPr>
          <a:lstStyle/>
          <a:p>
            <a:pPr marL="0" indent="0">
              <a:buNone/>
            </a:pPr>
            <a:r>
              <a:rPr lang="en-US" b="1" dirty="0"/>
              <a:t>FORWARD CONTRACTS</a:t>
            </a:r>
            <a:r>
              <a:rPr lang="en-US" dirty="0"/>
              <a:t> </a:t>
            </a:r>
          </a:p>
          <a:p>
            <a:pPr marL="0" indent="0">
              <a:buNone/>
            </a:pPr>
            <a:r>
              <a:rPr lang="en-US" dirty="0"/>
              <a:t>A forward contract is an agreement to buy or sell an asset on a specified date for a specified price. </a:t>
            </a:r>
          </a:p>
          <a:p>
            <a:pPr marL="0" indent="0">
              <a:buNone/>
            </a:pPr>
            <a:r>
              <a:rPr lang="en-US" dirty="0"/>
              <a:t>One of the parties to the contract assumes a long position and agrees to buy the underlying asset on a certain specified future date for a certain specified price. The other party assumes a short position and agrees to sell the asset on the same date for the same price. Other contract details like delivery date, price and quantity are negotiated bilaterally by the parties to the contract. The forward contracts are normally traded outside the exchanges.  </a:t>
            </a:r>
          </a:p>
          <a:p>
            <a:pPr marL="0" indent="0">
              <a:buNone/>
            </a:pPr>
            <a:r>
              <a:rPr lang="en-US" dirty="0"/>
              <a:t>The salient features of forward contracts are: </a:t>
            </a:r>
          </a:p>
          <a:p>
            <a:pPr marL="0" indent="0">
              <a:buNone/>
            </a:pPr>
            <a:r>
              <a:rPr lang="en-US" dirty="0"/>
              <a:t>• They are bilateral contracts and hence exposed to counter-party risk. </a:t>
            </a:r>
          </a:p>
          <a:p>
            <a:pPr marL="0" indent="0">
              <a:buNone/>
            </a:pPr>
            <a:r>
              <a:rPr lang="en-US" dirty="0"/>
              <a:t>• Each contract is custom designed, and hence is unique in terms of contract size, expiration date and the asset type and quality. </a:t>
            </a:r>
          </a:p>
          <a:p>
            <a:pPr marL="0" indent="0">
              <a:buNone/>
            </a:pPr>
            <a:r>
              <a:rPr lang="en-US" dirty="0"/>
              <a:t>• On the expiration date, the contract has to be settled by delivery of the asset. </a:t>
            </a:r>
          </a:p>
        </p:txBody>
      </p:sp>
    </p:spTree>
    <p:extLst>
      <p:ext uri="{BB962C8B-B14F-4D97-AF65-F5344CB8AC3E}">
        <p14:creationId xmlns:p14="http://schemas.microsoft.com/office/powerpoint/2010/main" val="3441910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623442" y="1016206"/>
            <a:ext cx="10335678" cy="5096917"/>
          </a:xfrm>
        </p:spPr>
        <p:txBody>
          <a:bodyPr>
            <a:normAutofit/>
          </a:bodyPr>
          <a:lstStyle/>
          <a:p>
            <a:pPr marL="0" indent="0">
              <a:buNone/>
            </a:pPr>
            <a:r>
              <a:rPr lang="en-US" b="1" dirty="0"/>
              <a:t>Forward contracts are very useful in hedging and speculation. </a:t>
            </a:r>
          </a:p>
          <a:p>
            <a:pPr marL="0" indent="0">
              <a:buNone/>
            </a:pPr>
            <a:r>
              <a:rPr lang="en-US" dirty="0"/>
              <a:t>The classic hedging application would be that of an exporter:</a:t>
            </a:r>
          </a:p>
          <a:p>
            <a:pPr marL="0" indent="0">
              <a:buNone/>
            </a:pPr>
            <a:r>
              <a:rPr lang="en-US" dirty="0"/>
              <a:t>Exporter expects to receive payment in dollar i.e. </a:t>
            </a:r>
            <a:r>
              <a:rPr lang="en-US" b="1" dirty="0"/>
              <a:t>100$</a:t>
            </a:r>
            <a:r>
              <a:rPr lang="en-US" dirty="0"/>
              <a:t> three months later. </a:t>
            </a:r>
          </a:p>
          <a:p>
            <a:pPr marL="0" indent="0">
              <a:buNone/>
            </a:pPr>
            <a:r>
              <a:rPr lang="en-US" dirty="0"/>
              <a:t>He is exposed to the risk of exchange rate fluctuations. </a:t>
            </a:r>
          </a:p>
          <a:p>
            <a:pPr marL="0" indent="0">
              <a:buNone/>
            </a:pPr>
            <a:r>
              <a:rPr lang="en-US" dirty="0"/>
              <a:t>Current USD INR – 71.5</a:t>
            </a:r>
          </a:p>
          <a:p>
            <a:pPr marL="0" indent="0">
              <a:buNone/>
            </a:pPr>
            <a:r>
              <a:rPr lang="en-US" dirty="0"/>
              <a:t>Case1: After 3 months: </a:t>
            </a:r>
            <a:r>
              <a:rPr lang="en-US" dirty="0" err="1"/>
              <a:t>Exch</a:t>
            </a:r>
            <a:r>
              <a:rPr lang="en-US" dirty="0"/>
              <a:t> Rate – 75 : 7500 INR</a:t>
            </a:r>
          </a:p>
          <a:p>
            <a:pPr marL="0" indent="0">
              <a:buNone/>
            </a:pPr>
            <a:r>
              <a:rPr lang="en-US" dirty="0"/>
              <a:t>Case2: After 3 months: </a:t>
            </a:r>
            <a:r>
              <a:rPr lang="en-US" dirty="0" err="1"/>
              <a:t>Exch</a:t>
            </a:r>
            <a:r>
              <a:rPr lang="en-US" dirty="0"/>
              <a:t> rate – 65 : 6500 INR</a:t>
            </a:r>
          </a:p>
          <a:p>
            <a:pPr marL="0" indent="0">
              <a:buNone/>
            </a:pPr>
            <a:r>
              <a:rPr lang="en-US" dirty="0"/>
              <a:t>By using the </a:t>
            </a:r>
            <a:r>
              <a:rPr lang="en-US" b="1" u="sng" dirty="0"/>
              <a:t>currency forward market to sell dollars forward</a:t>
            </a:r>
            <a:r>
              <a:rPr lang="en-US" dirty="0"/>
              <a:t>, he can lock on to a rate today and reduce his uncertainty. </a:t>
            </a:r>
          </a:p>
          <a:p>
            <a:pPr marL="0" indent="0">
              <a:buNone/>
            </a:pPr>
            <a:endParaRPr lang="en-US" dirty="0"/>
          </a:p>
          <a:p>
            <a:pPr marL="0" indent="0">
              <a:buNone/>
            </a:pPr>
            <a:r>
              <a:rPr lang="en-US" dirty="0"/>
              <a:t>Similarly an importer who is required to make a payment in dollars two months hence can reduce his exposure to exchange rate fluctuations by buying dollars forward.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17327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623442" y="1016206"/>
            <a:ext cx="10335678" cy="5096917"/>
          </a:xfrm>
        </p:spPr>
        <p:txBody>
          <a:bodyPr>
            <a:normAutofit/>
          </a:bodyPr>
          <a:lstStyle/>
          <a:p>
            <a:pPr marL="0" indent="0">
              <a:buNone/>
            </a:pPr>
            <a:r>
              <a:rPr lang="en-US" b="1" dirty="0"/>
              <a:t>LIMITATIONS OF FORWARD MARKETS </a:t>
            </a:r>
          </a:p>
          <a:p>
            <a:pPr marL="0" indent="0">
              <a:buNone/>
            </a:pPr>
            <a:endParaRPr lang="en-US" b="1" dirty="0"/>
          </a:p>
          <a:p>
            <a:pPr marL="0" indent="0">
              <a:buNone/>
            </a:pPr>
            <a:r>
              <a:rPr lang="en-US" dirty="0"/>
              <a:t>Forward markets world-wide are afflicted by several problems: </a:t>
            </a:r>
          </a:p>
          <a:p>
            <a:pPr marL="0" indent="0">
              <a:buNone/>
            </a:pPr>
            <a:r>
              <a:rPr lang="en-US" dirty="0"/>
              <a:t>• Lack of centralization of trading, </a:t>
            </a:r>
          </a:p>
          <a:p>
            <a:pPr marL="0" indent="0">
              <a:buNone/>
            </a:pPr>
            <a:r>
              <a:rPr lang="en-US" dirty="0"/>
              <a:t>• Illiquidity, and </a:t>
            </a:r>
          </a:p>
          <a:p>
            <a:pPr marL="0" indent="0">
              <a:buNone/>
            </a:pPr>
            <a:r>
              <a:rPr lang="en-US" dirty="0"/>
              <a:t>• Counterparty risk </a:t>
            </a:r>
          </a:p>
          <a:p>
            <a:pPr marL="0" indent="0">
              <a:buNone/>
            </a:pPr>
            <a:endParaRPr lang="en-US" dirty="0"/>
          </a:p>
        </p:txBody>
      </p:sp>
    </p:spTree>
    <p:extLst>
      <p:ext uri="{BB962C8B-B14F-4D97-AF65-F5344CB8AC3E}">
        <p14:creationId xmlns:p14="http://schemas.microsoft.com/office/powerpoint/2010/main" val="3298014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F368-70BE-455A-8EE7-D906DDB78D49}"/>
              </a:ext>
            </a:extLst>
          </p:cNvPr>
          <p:cNvSpPr>
            <a:spLocks noGrp="1"/>
          </p:cNvSpPr>
          <p:nvPr>
            <p:ph type="title"/>
          </p:nvPr>
        </p:nvSpPr>
        <p:spPr/>
        <p:txBody>
          <a:bodyPr/>
          <a:lstStyle/>
          <a:p>
            <a:r>
              <a:rPr lang="en-US" dirty="0"/>
              <a:t>Commercial Bank:</a:t>
            </a:r>
            <a:endParaRPr lang="en-IN" dirty="0"/>
          </a:p>
        </p:txBody>
      </p:sp>
      <p:pic>
        <p:nvPicPr>
          <p:cNvPr id="4" name="Content Placeholder 3">
            <a:extLst>
              <a:ext uri="{FF2B5EF4-FFF2-40B4-BE49-F238E27FC236}">
                <a16:creationId xmlns:a16="http://schemas.microsoft.com/office/drawing/2014/main" id="{33903C5D-BF9A-4ED1-B174-6A76D35870F1}"/>
              </a:ext>
            </a:extLst>
          </p:cNvPr>
          <p:cNvPicPr>
            <a:picLocks noGrp="1" noChangeAspect="1"/>
          </p:cNvPicPr>
          <p:nvPr>
            <p:ph idx="1"/>
          </p:nvPr>
        </p:nvPicPr>
        <p:blipFill>
          <a:blip r:embed="rId2"/>
          <a:stretch>
            <a:fillRect/>
          </a:stretch>
        </p:blipFill>
        <p:spPr>
          <a:xfrm>
            <a:off x="1102683" y="1978120"/>
            <a:ext cx="4913626" cy="4255770"/>
          </a:xfrm>
          <a:prstGeom prst="rect">
            <a:avLst/>
          </a:prstGeom>
        </p:spPr>
      </p:pic>
      <p:sp>
        <p:nvSpPr>
          <p:cNvPr id="5" name="Content Placeholder 2">
            <a:extLst>
              <a:ext uri="{FF2B5EF4-FFF2-40B4-BE49-F238E27FC236}">
                <a16:creationId xmlns:a16="http://schemas.microsoft.com/office/drawing/2014/main" id="{7AA01930-9052-4E38-8F55-742C20A7B80F}"/>
              </a:ext>
            </a:extLst>
          </p:cNvPr>
          <p:cNvSpPr txBox="1">
            <a:spLocks/>
          </p:cNvSpPr>
          <p:nvPr/>
        </p:nvSpPr>
        <p:spPr>
          <a:xfrm>
            <a:off x="6175692" y="1905000"/>
            <a:ext cx="5914708" cy="4699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Keeping money safe/allowing withdrawals when needed.</a:t>
            </a:r>
          </a:p>
          <a:p>
            <a:r>
              <a:rPr lang="en-US" dirty="0"/>
              <a:t>Issuance of </a:t>
            </a:r>
            <a:r>
              <a:rPr lang="en-US" dirty="0" err="1"/>
              <a:t>chequebooks</a:t>
            </a:r>
            <a:r>
              <a:rPr lang="en-US" dirty="0"/>
              <a:t> can be used for payments.</a:t>
            </a:r>
          </a:p>
          <a:p>
            <a:r>
              <a:rPr lang="en-US" dirty="0"/>
              <a:t>Provide personal loans, commercial loans, and mortgage loans.</a:t>
            </a:r>
          </a:p>
          <a:p>
            <a:r>
              <a:rPr lang="en-US" dirty="0"/>
              <a:t>Issuance of credit cards and Debit cards.</a:t>
            </a:r>
          </a:p>
          <a:p>
            <a:r>
              <a:rPr lang="en-US" dirty="0"/>
              <a:t>Allow financial transactions at branches.</a:t>
            </a:r>
          </a:p>
          <a:p>
            <a:r>
              <a:rPr lang="en-US" dirty="0"/>
              <a:t>Provide internet banking system to facilitate the customers to view and operate their respective accounts through internet.</a:t>
            </a:r>
          </a:p>
          <a:p>
            <a:r>
              <a:rPr lang="en-US" dirty="0"/>
              <a:t>Accepting the deposits from customer and provide the credit facilities to them.</a:t>
            </a:r>
          </a:p>
          <a:p>
            <a:r>
              <a:rPr lang="en-US" dirty="0"/>
              <a:t>Sell investment products like mutual funds Etc.</a:t>
            </a:r>
            <a:endParaRPr lang="en-IN" dirty="0"/>
          </a:p>
        </p:txBody>
      </p:sp>
    </p:spTree>
    <p:extLst>
      <p:ext uri="{BB962C8B-B14F-4D97-AF65-F5344CB8AC3E}">
        <p14:creationId xmlns:p14="http://schemas.microsoft.com/office/powerpoint/2010/main" val="3759614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623442" y="1016206"/>
            <a:ext cx="10335678" cy="5096917"/>
          </a:xfrm>
        </p:spPr>
        <p:txBody>
          <a:bodyPr>
            <a:normAutofit/>
          </a:bodyPr>
          <a:lstStyle/>
          <a:p>
            <a:pPr marL="0" indent="0">
              <a:buNone/>
            </a:pPr>
            <a:r>
              <a:rPr lang="en-US" b="1" dirty="0"/>
              <a:t>INTRODUCTION TO FUTURES </a:t>
            </a:r>
            <a:r>
              <a:rPr lang="en-US" dirty="0"/>
              <a:t> </a:t>
            </a:r>
          </a:p>
          <a:p>
            <a:pPr marL="0" indent="0">
              <a:buNone/>
            </a:pPr>
            <a:r>
              <a:rPr lang="en-US" dirty="0"/>
              <a:t>Futures markets were designed to solve the problems that exist in forward markets. A futures contract is an agreement between two parties to buy or sell an asset at a certain time in the future at a certain price. But unlike forward contracts, the futures contracts are standardized and exchange traded. </a:t>
            </a:r>
          </a:p>
          <a:p>
            <a:pPr marL="0" indent="0">
              <a:buNone/>
            </a:pPr>
            <a:endParaRPr lang="en-US" b="1" dirty="0"/>
          </a:p>
          <a:p>
            <a:pPr marL="0" indent="0">
              <a:buNone/>
            </a:pPr>
            <a:r>
              <a:rPr lang="en-US" b="1" dirty="0"/>
              <a:t>The standardized items in a futures contract are: </a:t>
            </a:r>
          </a:p>
          <a:p>
            <a:pPr marL="0" indent="0">
              <a:buNone/>
            </a:pPr>
            <a:r>
              <a:rPr lang="en-US" b="1" dirty="0"/>
              <a:t> </a:t>
            </a:r>
            <a:endParaRPr lang="en-US" dirty="0"/>
          </a:p>
          <a:p>
            <a:pPr marL="0" indent="0">
              <a:buNone/>
            </a:pPr>
            <a:r>
              <a:rPr lang="en-US" dirty="0"/>
              <a:t>• Quantity of the underlying </a:t>
            </a:r>
          </a:p>
          <a:p>
            <a:pPr marL="0" indent="0">
              <a:buNone/>
            </a:pPr>
            <a:r>
              <a:rPr lang="en-US" dirty="0"/>
              <a:t>• Quality of the underlying </a:t>
            </a:r>
          </a:p>
          <a:p>
            <a:pPr marL="0" indent="0">
              <a:buNone/>
            </a:pPr>
            <a:r>
              <a:rPr lang="en-US" dirty="0"/>
              <a:t>• The date and the month of delivery </a:t>
            </a:r>
          </a:p>
          <a:p>
            <a:pPr marL="0" indent="0">
              <a:buNone/>
            </a:pPr>
            <a:r>
              <a:rPr lang="en-US" dirty="0"/>
              <a:t>• The units of price quotation and minimum price change </a:t>
            </a:r>
          </a:p>
          <a:p>
            <a:pPr marL="0" indent="0">
              <a:buNone/>
            </a:pPr>
            <a:r>
              <a:rPr lang="en-US" dirty="0"/>
              <a:t>• Location of settlement </a:t>
            </a:r>
          </a:p>
        </p:txBody>
      </p:sp>
    </p:spTree>
    <p:extLst>
      <p:ext uri="{BB962C8B-B14F-4D97-AF65-F5344CB8AC3E}">
        <p14:creationId xmlns:p14="http://schemas.microsoft.com/office/powerpoint/2010/main" val="2682756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623442" y="1016206"/>
            <a:ext cx="10335678" cy="5096917"/>
          </a:xfrm>
        </p:spPr>
        <p:txBody>
          <a:bodyPr>
            <a:normAutofit/>
          </a:bodyPr>
          <a:lstStyle/>
          <a:p>
            <a:pPr marL="0" indent="0">
              <a:buNone/>
            </a:pPr>
            <a:r>
              <a:rPr lang="en-US" b="1" dirty="0"/>
              <a:t>DISTINCTION BETWEEN FUTURES AND FORWARDS CONTRACTS </a:t>
            </a:r>
          </a:p>
          <a:p>
            <a:pPr marL="0" indent="0">
              <a:buNone/>
            </a:pPr>
            <a:endParaRPr lang="en-US" b="1" dirty="0"/>
          </a:p>
          <a:p>
            <a:pPr marL="0" indent="0">
              <a:buNone/>
            </a:pPr>
            <a:r>
              <a:rPr lang="en-US" dirty="0"/>
              <a:t>Forward contracts are often confused with futures contracts. The confusion is primarily because both serve essentially the same economic functions of allocating risk in the presence of future price uncertainty. However futures are a significant improvement over the forward contracts as they eliminate counterparty risk and offer more liquidity.</a:t>
            </a:r>
          </a:p>
        </p:txBody>
      </p:sp>
      <p:pic>
        <p:nvPicPr>
          <p:cNvPr id="2" name="Picture 1">
            <a:extLst>
              <a:ext uri="{FF2B5EF4-FFF2-40B4-BE49-F238E27FC236}">
                <a16:creationId xmlns:a16="http://schemas.microsoft.com/office/drawing/2014/main" id="{0E3E00CB-544A-44B2-B162-C49CC18C6230}"/>
              </a:ext>
            </a:extLst>
          </p:cNvPr>
          <p:cNvPicPr>
            <a:picLocks noChangeAspect="1"/>
          </p:cNvPicPr>
          <p:nvPr/>
        </p:nvPicPr>
        <p:blipFill>
          <a:blip r:embed="rId2"/>
          <a:stretch>
            <a:fillRect/>
          </a:stretch>
        </p:blipFill>
        <p:spPr>
          <a:xfrm>
            <a:off x="1752551" y="3429000"/>
            <a:ext cx="9513659" cy="2412794"/>
          </a:xfrm>
          <a:prstGeom prst="rect">
            <a:avLst/>
          </a:prstGeom>
        </p:spPr>
      </p:pic>
    </p:spTree>
    <p:extLst>
      <p:ext uri="{BB962C8B-B14F-4D97-AF65-F5344CB8AC3E}">
        <p14:creationId xmlns:p14="http://schemas.microsoft.com/office/powerpoint/2010/main" val="793250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623442" y="1016206"/>
            <a:ext cx="10335678" cy="5096917"/>
          </a:xfrm>
        </p:spPr>
        <p:txBody>
          <a:bodyPr>
            <a:normAutofit/>
          </a:bodyPr>
          <a:lstStyle/>
          <a:p>
            <a:pPr marL="0" indent="0">
              <a:buNone/>
            </a:pPr>
            <a:r>
              <a:rPr lang="en-US" b="1" dirty="0"/>
              <a:t>DISTINCTION BETWEEN FUTURES AND FORWARDS CONTRACTS </a:t>
            </a:r>
          </a:p>
          <a:p>
            <a:pPr marL="0" indent="0">
              <a:buNone/>
            </a:pPr>
            <a:endParaRPr lang="en-US" b="1" dirty="0"/>
          </a:p>
          <a:p>
            <a:pPr marL="0" indent="0">
              <a:buNone/>
            </a:pPr>
            <a:r>
              <a:rPr lang="en-US" dirty="0"/>
              <a:t>Forward contracts are often confused with futures contracts. The confusion is primarily because both serve essentially the same economic functions of allocating risk in the presence of future price uncertainty. However futures are a significant improvement over the forward contracts as they eliminate counterparty risk and offer more liquidity.</a:t>
            </a:r>
          </a:p>
        </p:txBody>
      </p:sp>
      <p:pic>
        <p:nvPicPr>
          <p:cNvPr id="2" name="Picture 1">
            <a:extLst>
              <a:ext uri="{FF2B5EF4-FFF2-40B4-BE49-F238E27FC236}">
                <a16:creationId xmlns:a16="http://schemas.microsoft.com/office/drawing/2014/main" id="{0E3E00CB-544A-44B2-B162-C49CC18C6230}"/>
              </a:ext>
            </a:extLst>
          </p:cNvPr>
          <p:cNvPicPr>
            <a:picLocks noChangeAspect="1"/>
          </p:cNvPicPr>
          <p:nvPr/>
        </p:nvPicPr>
        <p:blipFill>
          <a:blip r:embed="rId2"/>
          <a:stretch>
            <a:fillRect/>
          </a:stretch>
        </p:blipFill>
        <p:spPr>
          <a:xfrm>
            <a:off x="1752551" y="3429000"/>
            <a:ext cx="9513659" cy="2412794"/>
          </a:xfrm>
          <a:prstGeom prst="rect">
            <a:avLst/>
          </a:prstGeom>
        </p:spPr>
      </p:pic>
    </p:spTree>
    <p:extLst>
      <p:ext uri="{BB962C8B-B14F-4D97-AF65-F5344CB8AC3E}">
        <p14:creationId xmlns:p14="http://schemas.microsoft.com/office/powerpoint/2010/main" val="2756090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623442" y="1016206"/>
            <a:ext cx="10335678" cy="5764738"/>
          </a:xfrm>
        </p:spPr>
        <p:txBody>
          <a:bodyPr>
            <a:normAutofit lnSpcReduction="10000"/>
          </a:bodyPr>
          <a:lstStyle/>
          <a:p>
            <a:pPr marL="0" indent="0">
              <a:buNone/>
            </a:pPr>
            <a:r>
              <a:rPr lang="en-US" b="1" dirty="0"/>
              <a:t>FUTURES TERMINOLOGY </a:t>
            </a:r>
          </a:p>
          <a:p>
            <a:pPr marL="0" indent="0">
              <a:buNone/>
            </a:pPr>
            <a:endParaRPr lang="en-US" dirty="0"/>
          </a:p>
          <a:p>
            <a:pPr marL="0" indent="0">
              <a:buNone/>
            </a:pPr>
            <a:r>
              <a:rPr lang="en-US" b="1" dirty="0"/>
              <a:t>• Spot price:</a:t>
            </a:r>
            <a:r>
              <a:rPr lang="en-US" dirty="0"/>
              <a:t> The price at which an asset trades in the spot market.  </a:t>
            </a:r>
          </a:p>
          <a:p>
            <a:pPr marL="0" indent="0">
              <a:buNone/>
            </a:pPr>
            <a:r>
              <a:rPr lang="en-US" b="1" dirty="0"/>
              <a:t>• Futures price:</a:t>
            </a:r>
            <a:r>
              <a:rPr lang="en-US" dirty="0"/>
              <a:t> The price at which the futures contract trades in the futures market. </a:t>
            </a:r>
          </a:p>
          <a:p>
            <a:pPr marL="0" indent="0">
              <a:buNone/>
            </a:pPr>
            <a:r>
              <a:rPr lang="en-US" b="1" dirty="0"/>
              <a:t>• Contract cycle:</a:t>
            </a:r>
            <a:r>
              <a:rPr lang="en-US" dirty="0"/>
              <a:t> The period over which a contract trades. The index futures contracts on the NSE have one-month, two-months and three months expiry cycles which expire on the last Thursday of the month. Thus a January expiration contract expires on the last Thursday of January and a February expiration contract ceases trading on the last Thursday of February. On the Friday following the last Thursday, a new contract having a three-month expiry is introduced for trading. </a:t>
            </a:r>
          </a:p>
          <a:p>
            <a:pPr marL="0" indent="0">
              <a:buNone/>
            </a:pPr>
            <a:r>
              <a:rPr lang="en-US" b="1" dirty="0"/>
              <a:t>• Expiry date: </a:t>
            </a:r>
            <a:r>
              <a:rPr lang="en-US" dirty="0"/>
              <a:t>It is the date specified in the futures contract. This is the last day on which the contract will be traded, at the end of which it will cease to exist. </a:t>
            </a:r>
          </a:p>
          <a:p>
            <a:pPr marL="0" indent="0">
              <a:buNone/>
            </a:pPr>
            <a:r>
              <a:rPr lang="en-US" b="1" dirty="0"/>
              <a:t>• Contract size: </a:t>
            </a:r>
            <a:r>
              <a:rPr lang="en-US" dirty="0"/>
              <a:t>The amount of asset that has to be delivered under one contract. Also called as lot size.  </a:t>
            </a:r>
          </a:p>
          <a:p>
            <a:pPr marL="0" indent="0">
              <a:buNone/>
            </a:pPr>
            <a:r>
              <a:rPr lang="en-US" b="1" dirty="0"/>
              <a:t>• Basis:</a:t>
            </a:r>
            <a:r>
              <a:rPr lang="en-US" dirty="0"/>
              <a:t> In the context of financial futures, basis can be defined as the futures price minus the spot price. There will be a different basis for each delivery month for each contract. In a normal market, basis will be positive. This reflects that futures prices normally exceed spot prices. </a:t>
            </a:r>
          </a:p>
        </p:txBody>
      </p:sp>
    </p:spTree>
    <p:extLst>
      <p:ext uri="{BB962C8B-B14F-4D97-AF65-F5344CB8AC3E}">
        <p14:creationId xmlns:p14="http://schemas.microsoft.com/office/powerpoint/2010/main" val="76323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623442" y="1016206"/>
            <a:ext cx="10335678" cy="5764738"/>
          </a:xfrm>
        </p:spPr>
        <p:txBody>
          <a:bodyPr>
            <a:normAutofit/>
          </a:bodyPr>
          <a:lstStyle/>
          <a:p>
            <a:pPr marL="0" indent="0">
              <a:buNone/>
            </a:pPr>
            <a:r>
              <a:rPr lang="en-US" b="1" dirty="0"/>
              <a:t>• Cost of carry: </a:t>
            </a:r>
            <a:r>
              <a:rPr lang="en-US" dirty="0"/>
              <a:t>The relationship between futures prices and spot prices can be summarized in terms of what is known as the cost of carry. This measures the storage cost plus the interest that is paid to finance the asset less the income earned on the asset. </a:t>
            </a:r>
          </a:p>
          <a:p>
            <a:pPr marL="0" indent="0">
              <a:buNone/>
            </a:pPr>
            <a:r>
              <a:rPr lang="en-US" dirty="0"/>
              <a:t> </a:t>
            </a:r>
          </a:p>
          <a:p>
            <a:pPr marL="0" indent="0">
              <a:buNone/>
            </a:pPr>
            <a:r>
              <a:rPr lang="en-US" b="1" dirty="0"/>
              <a:t>• Initial margin: </a:t>
            </a:r>
            <a:r>
              <a:rPr lang="en-US" dirty="0"/>
              <a:t>The amount that must be deposited in the margin account at the time a futures contract is first entered into is known as initial margin. </a:t>
            </a:r>
          </a:p>
          <a:p>
            <a:pPr marL="0" indent="0">
              <a:buNone/>
            </a:pPr>
            <a:r>
              <a:rPr lang="en-US" dirty="0"/>
              <a:t> </a:t>
            </a:r>
          </a:p>
          <a:p>
            <a:pPr marL="0" indent="0">
              <a:buNone/>
            </a:pPr>
            <a:r>
              <a:rPr lang="en-US" b="1" dirty="0"/>
              <a:t>• Marking-to-market:</a:t>
            </a:r>
            <a:r>
              <a:rPr lang="en-US" dirty="0"/>
              <a:t> In the futures market, at the end of each trading day, the margin account is adjusted to reflect the investor's gain or loss depending upon the futures closing price. This is called marking-to-market. </a:t>
            </a:r>
          </a:p>
          <a:p>
            <a:pPr marL="0" indent="0">
              <a:buNone/>
            </a:pPr>
            <a:r>
              <a:rPr lang="en-US" b="1" i="1" dirty="0"/>
              <a:t>Current day mkt Value  – Previous day mkt price*Lots * No of contracts.</a:t>
            </a:r>
          </a:p>
          <a:p>
            <a:pPr marL="0" indent="0">
              <a:buNone/>
            </a:pPr>
            <a:endParaRPr lang="en-US" b="1" dirty="0"/>
          </a:p>
          <a:p>
            <a:pPr marL="0" indent="0">
              <a:buNone/>
            </a:pPr>
            <a:r>
              <a:rPr lang="en-US" b="1" dirty="0"/>
              <a:t>• Maintenance margin: </a:t>
            </a:r>
            <a:r>
              <a:rPr lang="en-US" dirty="0"/>
              <a:t>This is somewhat lower than the initial margin. This is set to ensure that the balance in the margin account never becomes negative. If the balance in the margin account falls below the maintenance margin, the investor receives a margin call and is expected to top up the margin account to the initial margin level before trading commences on the next day.</a:t>
            </a:r>
          </a:p>
        </p:txBody>
      </p:sp>
    </p:spTree>
    <p:extLst>
      <p:ext uri="{BB962C8B-B14F-4D97-AF65-F5344CB8AC3E}">
        <p14:creationId xmlns:p14="http://schemas.microsoft.com/office/powerpoint/2010/main" val="1416756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335765" y="790174"/>
            <a:ext cx="10335678" cy="5764738"/>
          </a:xfrm>
        </p:spPr>
        <p:txBody>
          <a:bodyPr>
            <a:normAutofit/>
          </a:bodyPr>
          <a:lstStyle/>
          <a:p>
            <a:pPr marL="0" indent="0">
              <a:buNone/>
            </a:pPr>
            <a:r>
              <a:rPr lang="en-US" sz="2400" b="1" dirty="0"/>
              <a:t>	Calculation of Futures:</a:t>
            </a:r>
          </a:p>
        </p:txBody>
      </p:sp>
      <p:pic>
        <p:nvPicPr>
          <p:cNvPr id="6" name="Picture 5">
            <a:extLst>
              <a:ext uri="{FF2B5EF4-FFF2-40B4-BE49-F238E27FC236}">
                <a16:creationId xmlns:a16="http://schemas.microsoft.com/office/drawing/2014/main" id="{0B666DBD-F33E-464F-8412-D18D129CED21}"/>
              </a:ext>
            </a:extLst>
          </p:cNvPr>
          <p:cNvPicPr>
            <a:picLocks noChangeAspect="1"/>
          </p:cNvPicPr>
          <p:nvPr/>
        </p:nvPicPr>
        <p:blipFill>
          <a:blip r:embed="rId2"/>
          <a:stretch>
            <a:fillRect/>
          </a:stretch>
        </p:blipFill>
        <p:spPr>
          <a:xfrm>
            <a:off x="1716212" y="1268537"/>
            <a:ext cx="9390151" cy="5589463"/>
          </a:xfrm>
          <a:prstGeom prst="rect">
            <a:avLst/>
          </a:prstGeom>
        </p:spPr>
      </p:pic>
    </p:spTree>
    <p:extLst>
      <p:ext uri="{BB962C8B-B14F-4D97-AF65-F5344CB8AC3E}">
        <p14:creationId xmlns:p14="http://schemas.microsoft.com/office/powerpoint/2010/main" val="3104491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623442" y="1016206"/>
            <a:ext cx="10335678" cy="5764738"/>
          </a:xfrm>
        </p:spPr>
        <p:txBody>
          <a:bodyPr>
            <a:normAutofit/>
          </a:bodyPr>
          <a:lstStyle/>
          <a:p>
            <a:pPr marL="0" indent="0">
              <a:buNone/>
            </a:pPr>
            <a:r>
              <a:rPr lang="en-US" b="1" dirty="0"/>
              <a:t>Payoff for buyer of futures: Long futures</a:t>
            </a:r>
          </a:p>
        </p:txBody>
      </p:sp>
      <p:pic>
        <p:nvPicPr>
          <p:cNvPr id="2" name="Picture 1">
            <a:extLst>
              <a:ext uri="{FF2B5EF4-FFF2-40B4-BE49-F238E27FC236}">
                <a16:creationId xmlns:a16="http://schemas.microsoft.com/office/drawing/2014/main" id="{9B1B1A0B-3E9F-49EB-AA79-7687D876F524}"/>
              </a:ext>
            </a:extLst>
          </p:cNvPr>
          <p:cNvPicPr>
            <a:picLocks noChangeAspect="1"/>
          </p:cNvPicPr>
          <p:nvPr/>
        </p:nvPicPr>
        <p:blipFill>
          <a:blip r:embed="rId2"/>
          <a:stretch>
            <a:fillRect/>
          </a:stretch>
        </p:blipFill>
        <p:spPr>
          <a:xfrm>
            <a:off x="1732961" y="1442876"/>
            <a:ext cx="9260387" cy="5338067"/>
          </a:xfrm>
          <a:prstGeom prst="rect">
            <a:avLst/>
          </a:prstGeom>
        </p:spPr>
      </p:pic>
    </p:spTree>
    <p:extLst>
      <p:ext uri="{BB962C8B-B14F-4D97-AF65-F5344CB8AC3E}">
        <p14:creationId xmlns:p14="http://schemas.microsoft.com/office/powerpoint/2010/main" val="222293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1623442" y="1016206"/>
            <a:ext cx="10335678" cy="5764738"/>
          </a:xfrm>
        </p:spPr>
        <p:txBody>
          <a:bodyPr>
            <a:normAutofit/>
          </a:bodyPr>
          <a:lstStyle/>
          <a:p>
            <a:pPr marL="0" indent="0">
              <a:buNone/>
            </a:pPr>
            <a:r>
              <a:rPr lang="en-US" b="1" dirty="0"/>
              <a:t>Payoff for seller of futures: Short futures </a:t>
            </a:r>
          </a:p>
        </p:txBody>
      </p:sp>
      <p:pic>
        <p:nvPicPr>
          <p:cNvPr id="4" name="Picture 3">
            <a:extLst>
              <a:ext uri="{FF2B5EF4-FFF2-40B4-BE49-F238E27FC236}">
                <a16:creationId xmlns:a16="http://schemas.microsoft.com/office/drawing/2014/main" id="{53D87134-916D-485E-94BA-C102B5091D37}"/>
              </a:ext>
            </a:extLst>
          </p:cNvPr>
          <p:cNvPicPr>
            <a:picLocks noChangeAspect="1"/>
          </p:cNvPicPr>
          <p:nvPr/>
        </p:nvPicPr>
        <p:blipFill>
          <a:blip r:embed="rId2"/>
          <a:stretch>
            <a:fillRect/>
          </a:stretch>
        </p:blipFill>
        <p:spPr>
          <a:xfrm>
            <a:off x="1623442" y="1525886"/>
            <a:ext cx="9729502" cy="5255057"/>
          </a:xfrm>
          <a:prstGeom prst="rect">
            <a:avLst/>
          </a:prstGeom>
        </p:spPr>
      </p:pic>
    </p:spTree>
    <p:extLst>
      <p:ext uri="{BB962C8B-B14F-4D97-AF65-F5344CB8AC3E}">
        <p14:creationId xmlns:p14="http://schemas.microsoft.com/office/powerpoint/2010/main" val="3990942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C5B9-04D7-4647-B493-CAF9BE7F8B1F}"/>
              </a:ext>
            </a:extLst>
          </p:cNvPr>
          <p:cNvSpPr>
            <a:spLocks noGrp="1"/>
          </p:cNvSpPr>
          <p:nvPr>
            <p:ph type="title"/>
          </p:nvPr>
        </p:nvSpPr>
        <p:spPr>
          <a:xfrm>
            <a:off x="4188045" y="2605310"/>
            <a:ext cx="5372515" cy="1580610"/>
          </a:xfrm>
        </p:spPr>
        <p:txBody>
          <a:bodyPr>
            <a:normAutofit/>
          </a:bodyPr>
          <a:lstStyle/>
          <a:p>
            <a:r>
              <a:rPr lang="en-US" sz="6600" b="1" dirty="0"/>
              <a:t>Thank You..!!</a:t>
            </a:r>
            <a:endParaRPr lang="en-IN" sz="6600" b="1" dirty="0"/>
          </a:p>
        </p:txBody>
      </p:sp>
    </p:spTree>
    <p:extLst>
      <p:ext uri="{BB962C8B-B14F-4D97-AF65-F5344CB8AC3E}">
        <p14:creationId xmlns:p14="http://schemas.microsoft.com/office/powerpoint/2010/main" val="324306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CD21-D880-4485-9AEA-558B526181EB}"/>
              </a:ext>
            </a:extLst>
          </p:cNvPr>
          <p:cNvSpPr>
            <a:spLocks noGrp="1"/>
          </p:cNvSpPr>
          <p:nvPr>
            <p:ph type="title"/>
          </p:nvPr>
        </p:nvSpPr>
        <p:spPr>
          <a:xfrm>
            <a:off x="1749645" y="603790"/>
            <a:ext cx="8911687" cy="1280890"/>
          </a:xfrm>
        </p:spPr>
        <p:txBody>
          <a:bodyPr/>
          <a:lstStyle/>
          <a:p>
            <a:r>
              <a:rPr lang="en-US" b="1" dirty="0"/>
              <a:t>History of Investment Banks</a:t>
            </a:r>
            <a:endParaRPr lang="en-IN" b="1" dirty="0"/>
          </a:p>
        </p:txBody>
      </p:sp>
      <p:pic>
        <p:nvPicPr>
          <p:cNvPr id="4" name="Picture 3">
            <a:extLst>
              <a:ext uri="{FF2B5EF4-FFF2-40B4-BE49-F238E27FC236}">
                <a16:creationId xmlns:a16="http://schemas.microsoft.com/office/drawing/2014/main" id="{06F2A5AC-36AF-48EA-B8A7-F0D6CD8DC1C6}"/>
              </a:ext>
            </a:extLst>
          </p:cNvPr>
          <p:cNvPicPr>
            <a:picLocks noChangeAspect="1"/>
          </p:cNvPicPr>
          <p:nvPr/>
        </p:nvPicPr>
        <p:blipFill>
          <a:blip r:embed="rId2"/>
          <a:stretch>
            <a:fillRect/>
          </a:stretch>
        </p:blipFill>
        <p:spPr>
          <a:xfrm>
            <a:off x="1749645" y="1806669"/>
            <a:ext cx="8911687" cy="4658419"/>
          </a:xfrm>
          <a:prstGeom prst="rect">
            <a:avLst/>
          </a:prstGeom>
        </p:spPr>
      </p:pic>
      <p:sp>
        <p:nvSpPr>
          <p:cNvPr id="5" name="TextBox 4">
            <a:extLst>
              <a:ext uri="{FF2B5EF4-FFF2-40B4-BE49-F238E27FC236}">
                <a16:creationId xmlns:a16="http://schemas.microsoft.com/office/drawing/2014/main" id="{6B9CF7CA-77EB-4770-BF04-DC67A7D56E0C}"/>
              </a:ext>
            </a:extLst>
          </p:cNvPr>
          <p:cNvSpPr txBox="1"/>
          <p:nvPr/>
        </p:nvSpPr>
        <p:spPr>
          <a:xfrm>
            <a:off x="2123440" y="2042160"/>
            <a:ext cx="1838960" cy="369332"/>
          </a:xfrm>
          <a:prstGeom prst="rect">
            <a:avLst/>
          </a:prstGeom>
          <a:noFill/>
        </p:spPr>
        <p:txBody>
          <a:bodyPr wrap="square" rtlCol="0">
            <a:spAutoFit/>
          </a:bodyPr>
          <a:lstStyle/>
          <a:p>
            <a:r>
              <a:rPr lang="en-US" b="1" dirty="0"/>
              <a:t>1690</a:t>
            </a:r>
            <a:endParaRPr lang="en-IN" b="1" dirty="0"/>
          </a:p>
        </p:txBody>
      </p:sp>
      <p:sp>
        <p:nvSpPr>
          <p:cNvPr id="6" name="TextBox 5">
            <a:extLst>
              <a:ext uri="{FF2B5EF4-FFF2-40B4-BE49-F238E27FC236}">
                <a16:creationId xmlns:a16="http://schemas.microsoft.com/office/drawing/2014/main" id="{E0A6B833-7C4B-4A6B-A28C-5718058798CA}"/>
              </a:ext>
            </a:extLst>
          </p:cNvPr>
          <p:cNvSpPr txBox="1"/>
          <p:nvPr/>
        </p:nvSpPr>
        <p:spPr>
          <a:xfrm>
            <a:off x="4336195" y="2042160"/>
            <a:ext cx="1838960" cy="369332"/>
          </a:xfrm>
          <a:prstGeom prst="rect">
            <a:avLst/>
          </a:prstGeom>
          <a:noFill/>
        </p:spPr>
        <p:txBody>
          <a:bodyPr wrap="square" rtlCol="0">
            <a:spAutoFit/>
          </a:bodyPr>
          <a:lstStyle/>
          <a:p>
            <a:r>
              <a:rPr lang="en-US" b="1" dirty="0"/>
              <a:t>1812</a:t>
            </a:r>
            <a:endParaRPr lang="en-IN" b="1" dirty="0"/>
          </a:p>
        </p:txBody>
      </p:sp>
      <p:sp>
        <p:nvSpPr>
          <p:cNvPr id="7" name="TextBox 6">
            <a:extLst>
              <a:ext uri="{FF2B5EF4-FFF2-40B4-BE49-F238E27FC236}">
                <a16:creationId xmlns:a16="http://schemas.microsoft.com/office/drawing/2014/main" id="{965A427A-82B8-42D2-BDD8-36C20FB2B1D6}"/>
              </a:ext>
            </a:extLst>
          </p:cNvPr>
          <p:cNvSpPr txBox="1"/>
          <p:nvPr/>
        </p:nvSpPr>
        <p:spPr>
          <a:xfrm>
            <a:off x="6096000" y="2042160"/>
            <a:ext cx="1838960" cy="369332"/>
          </a:xfrm>
          <a:prstGeom prst="rect">
            <a:avLst/>
          </a:prstGeom>
          <a:noFill/>
        </p:spPr>
        <p:txBody>
          <a:bodyPr wrap="square" rtlCol="0">
            <a:spAutoFit/>
          </a:bodyPr>
          <a:lstStyle/>
          <a:p>
            <a:r>
              <a:rPr lang="en-US" b="1" dirty="0"/>
              <a:t>1869</a:t>
            </a:r>
            <a:endParaRPr lang="en-IN" b="1" dirty="0"/>
          </a:p>
        </p:txBody>
      </p:sp>
      <p:sp>
        <p:nvSpPr>
          <p:cNvPr id="8" name="TextBox 7">
            <a:extLst>
              <a:ext uri="{FF2B5EF4-FFF2-40B4-BE49-F238E27FC236}">
                <a16:creationId xmlns:a16="http://schemas.microsoft.com/office/drawing/2014/main" id="{B40FA1CC-416E-4C80-9883-2B4C659202A4}"/>
              </a:ext>
            </a:extLst>
          </p:cNvPr>
          <p:cNvSpPr txBox="1"/>
          <p:nvPr/>
        </p:nvSpPr>
        <p:spPr>
          <a:xfrm>
            <a:off x="8775285" y="2042160"/>
            <a:ext cx="1838960" cy="369332"/>
          </a:xfrm>
          <a:prstGeom prst="rect">
            <a:avLst/>
          </a:prstGeom>
          <a:noFill/>
        </p:spPr>
        <p:txBody>
          <a:bodyPr wrap="square" rtlCol="0">
            <a:spAutoFit/>
          </a:bodyPr>
          <a:lstStyle/>
          <a:p>
            <a:r>
              <a:rPr lang="en-US" b="1" dirty="0"/>
              <a:t>1941</a:t>
            </a:r>
            <a:endParaRPr lang="en-IN" b="1" dirty="0"/>
          </a:p>
        </p:txBody>
      </p:sp>
      <p:sp>
        <p:nvSpPr>
          <p:cNvPr id="9" name="TextBox 8">
            <a:extLst>
              <a:ext uri="{FF2B5EF4-FFF2-40B4-BE49-F238E27FC236}">
                <a16:creationId xmlns:a16="http://schemas.microsoft.com/office/drawing/2014/main" id="{3AAACAC5-8BD2-4BA4-8F41-817B5015DEBF}"/>
              </a:ext>
            </a:extLst>
          </p:cNvPr>
          <p:cNvSpPr txBox="1"/>
          <p:nvPr/>
        </p:nvSpPr>
        <p:spPr>
          <a:xfrm>
            <a:off x="2379357" y="6095756"/>
            <a:ext cx="1838960" cy="369332"/>
          </a:xfrm>
          <a:prstGeom prst="rect">
            <a:avLst/>
          </a:prstGeom>
          <a:noFill/>
        </p:spPr>
        <p:txBody>
          <a:bodyPr wrap="square" rtlCol="0">
            <a:spAutoFit/>
          </a:bodyPr>
          <a:lstStyle/>
          <a:p>
            <a:r>
              <a:rPr lang="en-US" b="1" dirty="0"/>
              <a:t>1799</a:t>
            </a:r>
            <a:endParaRPr lang="en-IN" b="1" dirty="0"/>
          </a:p>
        </p:txBody>
      </p:sp>
      <p:sp>
        <p:nvSpPr>
          <p:cNvPr id="10" name="TextBox 9">
            <a:extLst>
              <a:ext uri="{FF2B5EF4-FFF2-40B4-BE49-F238E27FC236}">
                <a16:creationId xmlns:a16="http://schemas.microsoft.com/office/drawing/2014/main" id="{EFDB62C6-2E44-4606-8B0C-29E3A773BC75}"/>
              </a:ext>
            </a:extLst>
          </p:cNvPr>
          <p:cNvSpPr txBox="1"/>
          <p:nvPr/>
        </p:nvSpPr>
        <p:spPr>
          <a:xfrm>
            <a:off x="4592112" y="6095756"/>
            <a:ext cx="1838960" cy="369332"/>
          </a:xfrm>
          <a:prstGeom prst="rect">
            <a:avLst/>
          </a:prstGeom>
          <a:noFill/>
        </p:spPr>
        <p:txBody>
          <a:bodyPr wrap="square" rtlCol="0">
            <a:spAutoFit/>
          </a:bodyPr>
          <a:lstStyle/>
          <a:p>
            <a:r>
              <a:rPr lang="en-US" b="1" dirty="0"/>
              <a:t>1856</a:t>
            </a:r>
            <a:endParaRPr lang="en-IN" b="1" dirty="0"/>
          </a:p>
        </p:txBody>
      </p:sp>
      <p:sp>
        <p:nvSpPr>
          <p:cNvPr id="11" name="TextBox 10">
            <a:extLst>
              <a:ext uri="{FF2B5EF4-FFF2-40B4-BE49-F238E27FC236}">
                <a16:creationId xmlns:a16="http://schemas.microsoft.com/office/drawing/2014/main" id="{F824A719-E92F-40F7-8BC0-15858A4C06AA}"/>
              </a:ext>
            </a:extLst>
          </p:cNvPr>
          <p:cNvSpPr txBox="1"/>
          <p:nvPr/>
        </p:nvSpPr>
        <p:spPr>
          <a:xfrm>
            <a:off x="7054205" y="6118516"/>
            <a:ext cx="1838960" cy="369332"/>
          </a:xfrm>
          <a:prstGeom prst="rect">
            <a:avLst/>
          </a:prstGeom>
          <a:noFill/>
        </p:spPr>
        <p:txBody>
          <a:bodyPr wrap="square" rtlCol="0">
            <a:spAutoFit/>
          </a:bodyPr>
          <a:lstStyle/>
          <a:p>
            <a:r>
              <a:rPr lang="en-US" b="1" dirty="0"/>
              <a:t>1870</a:t>
            </a:r>
            <a:endParaRPr lang="en-IN" b="1" dirty="0"/>
          </a:p>
        </p:txBody>
      </p:sp>
      <p:sp>
        <p:nvSpPr>
          <p:cNvPr id="12" name="TextBox 11">
            <a:extLst>
              <a:ext uri="{FF2B5EF4-FFF2-40B4-BE49-F238E27FC236}">
                <a16:creationId xmlns:a16="http://schemas.microsoft.com/office/drawing/2014/main" id="{5056FFFA-B3CA-4668-B4B0-C87787DEF9AB}"/>
              </a:ext>
            </a:extLst>
          </p:cNvPr>
          <p:cNvSpPr txBox="1"/>
          <p:nvPr/>
        </p:nvSpPr>
        <p:spPr>
          <a:xfrm>
            <a:off x="9031202" y="6095756"/>
            <a:ext cx="1838960" cy="369332"/>
          </a:xfrm>
          <a:prstGeom prst="rect">
            <a:avLst/>
          </a:prstGeom>
          <a:noFill/>
        </p:spPr>
        <p:txBody>
          <a:bodyPr wrap="square" rtlCol="0">
            <a:spAutoFit/>
          </a:bodyPr>
          <a:lstStyle/>
          <a:p>
            <a:r>
              <a:rPr lang="en-US" b="1" dirty="0"/>
              <a:t>1935</a:t>
            </a:r>
            <a:endParaRPr lang="en-IN" b="1" dirty="0"/>
          </a:p>
        </p:txBody>
      </p:sp>
    </p:spTree>
    <p:extLst>
      <p:ext uri="{BB962C8B-B14F-4D97-AF65-F5344CB8AC3E}">
        <p14:creationId xmlns:p14="http://schemas.microsoft.com/office/powerpoint/2010/main" val="17479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75B447-B7C2-4D70-A99E-5AC1A8E56A43}"/>
              </a:ext>
            </a:extLst>
          </p:cNvPr>
          <p:cNvPicPr>
            <a:picLocks noChangeAspect="1"/>
          </p:cNvPicPr>
          <p:nvPr/>
        </p:nvPicPr>
        <p:blipFill>
          <a:blip r:embed="rId2"/>
          <a:stretch>
            <a:fillRect/>
          </a:stretch>
        </p:blipFill>
        <p:spPr>
          <a:xfrm>
            <a:off x="1625600" y="1896110"/>
            <a:ext cx="4978400" cy="3773170"/>
          </a:xfrm>
          <a:prstGeom prst="rect">
            <a:avLst/>
          </a:prstGeom>
        </p:spPr>
      </p:pic>
      <p:pic>
        <p:nvPicPr>
          <p:cNvPr id="5" name="Picture 4">
            <a:extLst>
              <a:ext uri="{FF2B5EF4-FFF2-40B4-BE49-F238E27FC236}">
                <a16:creationId xmlns:a16="http://schemas.microsoft.com/office/drawing/2014/main" id="{B7306566-6B54-4966-A5AF-F6E78A1A0CD2}"/>
              </a:ext>
            </a:extLst>
          </p:cNvPr>
          <p:cNvPicPr>
            <a:picLocks noChangeAspect="1"/>
          </p:cNvPicPr>
          <p:nvPr/>
        </p:nvPicPr>
        <p:blipFill>
          <a:blip r:embed="rId3"/>
          <a:stretch>
            <a:fillRect/>
          </a:stretch>
        </p:blipFill>
        <p:spPr>
          <a:xfrm>
            <a:off x="6920231" y="1241425"/>
            <a:ext cx="4824730" cy="2314575"/>
          </a:xfrm>
          <a:prstGeom prst="rect">
            <a:avLst/>
          </a:prstGeom>
        </p:spPr>
      </p:pic>
      <p:pic>
        <p:nvPicPr>
          <p:cNvPr id="6" name="Picture 5">
            <a:extLst>
              <a:ext uri="{FF2B5EF4-FFF2-40B4-BE49-F238E27FC236}">
                <a16:creationId xmlns:a16="http://schemas.microsoft.com/office/drawing/2014/main" id="{1A03F4F0-7DD3-4DD3-8E91-8260C739B3A9}"/>
              </a:ext>
            </a:extLst>
          </p:cNvPr>
          <p:cNvPicPr>
            <a:picLocks noChangeAspect="1"/>
          </p:cNvPicPr>
          <p:nvPr/>
        </p:nvPicPr>
        <p:blipFill>
          <a:blip r:embed="rId4"/>
          <a:stretch>
            <a:fillRect/>
          </a:stretch>
        </p:blipFill>
        <p:spPr>
          <a:xfrm>
            <a:off x="6920231" y="4424680"/>
            <a:ext cx="4824730" cy="2338388"/>
          </a:xfrm>
          <a:prstGeom prst="rect">
            <a:avLst/>
          </a:prstGeom>
        </p:spPr>
      </p:pic>
      <p:sp>
        <p:nvSpPr>
          <p:cNvPr id="7" name="Title 1">
            <a:extLst>
              <a:ext uri="{FF2B5EF4-FFF2-40B4-BE49-F238E27FC236}">
                <a16:creationId xmlns:a16="http://schemas.microsoft.com/office/drawing/2014/main" id="{987B1D6E-82CD-461A-AA54-F6A35123D169}"/>
              </a:ext>
            </a:extLst>
          </p:cNvPr>
          <p:cNvSpPr>
            <a:spLocks noGrp="1"/>
          </p:cNvSpPr>
          <p:nvPr>
            <p:ph type="title"/>
          </p:nvPr>
        </p:nvSpPr>
        <p:spPr>
          <a:xfrm>
            <a:off x="1796732" y="397780"/>
            <a:ext cx="10161588" cy="1280890"/>
          </a:xfrm>
        </p:spPr>
        <p:txBody>
          <a:bodyPr/>
          <a:lstStyle/>
          <a:p>
            <a:r>
              <a:rPr lang="en-US" dirty="0"/>
              <a:t>How Investment Bank came into picture ?</a:t>
            </a:r>
            <a:endParaRPr lang="en-IN" dirty="0"/>
          </a:p>
        </p:txBody>
      </p:sp>
    </p:spTree>
    <p:extLst>
      <p:ext uri="{BB962C8B-B14F-4D97-AF65-F5344CB8AC3E}">
        <p14:creationId xmlns:p14="http://schemas.microsoft.com/office/powerpoint/2010/main" val="3473306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7B324-99B0-4462-8F3D-400AF6589C70}"/>
              </a:ext>
            </a:extLst>
          </p:cNvPr>
          <p:cNvPicPr>
            <a:picLocks noChangeAspect="1"/>
          </p:cNvPicPr>
          <p:nvPr/>
        </p:nvPicPr>
        <p:blipFill>
          <a:blip r:embed="rId2"/>
          <a:stretch>
            <a:fillRect/>
          </a:stretch>
        </p:blipFill>
        <p:spPr>
          <a:xfrm>
            <a:off x="2000439" y="2073275"/>
            <a:ext cx="8952041" cy="4349382"/>
          </a:xfrm>
          <a:prstGeom prst="rect">
            <a:avLst/>
          </a:prstGeom>
        </p:spPr>
      </p:pic>
    </p:spTree>
    <p:extLst>
      <p:ext uri="{BB962C8B-B14F-4D97-AF65-F5344CB8AC3E}">
        <p14:creationId xmlns:p14="http://schemas.microsoft.com/office/powerpoint/2010/main" val="4007986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3211-6D07-4BDB-9606-26660B85003F}"/>
              </a:ext>
            </a:extLst>
          </p:cNvPr>
          <p:cNvSpPr>
            <a:spLocks noGrp="1"/>
          </p:cNvSpPr>
          <p:nvPr>
            <p:ph type="title"/>
          </p:nvPr>
        </p:nvSpPr>
        <p:spPr>
          <a:xfrm>
            <a:off x="1932525" y="522510"/>
            <a:ext cx="8911687" cy="1280890"/>
          </a:xfrm>
        </p:spPr>
        <p:txBody>
          <a:bodyPr/>
          <a:lstStyle/>
          <a:p>
            <a:r>
              <a:rPr lang="en-US" dirty="0"/>
              <a:t>Key Functions of Investment Banking</a:t>
            </a:r>
            <a:endParaRPr lang="en-IN" dirty="0"/>
          </a:p>
        </p:txBody>
      </p:sp>
      <p:sp>
        <p:nvSpPr>
          <p:cNvPr id="3" name="Content Placeholder 2">
            <a:extLst>
              <a:ext uri="{FF2B5EF4-FFF2-40B4-BE49-F238E27FC236}">
                <a16:creationId xmlns:a16="http://schemas.microsoft.com/office/drawing/2014/main" id="{7FB44B49-8713-4166-A416-0B2F2FF3A337}"/>
              </a:ext>
            </a:extLst>
          </p:cNvPr>
          <p:cNvSpPr>
            <a:spLocks noGrp="1"/>
          </p:cNvSpPr>
          <p:nvPr>
            <p:ph idx="1"/>
          </p:nvPr>
        </p:nvSpPr>
        <p:spPr>
          <a:xfrm>
            <a:off x="7884160" y="2489200"/>
            <a:ext cx="4196080" cy="3777622"/>
          </a:xfrm>
        </p:spPr>
        <p:txBody>
          <a:bodyPr/>
          <a:lstStyle/>
          <a:p>
            <a:r>
              <a:rPr lang="en-US" dirty="0"/>
              <a:t>Underwriting Debt and Equity</a:t>
            </a:r>
          </a:p>
          <a:p>
            <a:r>
              <a:rPr lang="en-US" dirty="0"/>
              <a:t>Advisory</a:t>
            </a:r>
          </a:p>
          <a:p>
            <a:r>
              <a:rPr lang="en-US" dirty="0"/>
              <a:t>Trading</a:t>
            </a:r>
          </a:p>
          <a:p>
            <a:r>
              <a:rPr lang="en-US" dirty="0"/>
              <a:t>Asset Management</a:t>
            </a:r>
          </a:p>
          <a:p>
            <a:endParaRPr lang="en-IN" dirty="0"/>
          </a:p>
        </p:txBody>
      </p:sp>
      <p:pic>
        <p:nvPicPr>
          <p:cNvPr id="5" name="Picture 4">
            <a:extLst>
              <a:ext uri="{FF2B5EF4-FFF2-40B4-BE49-F238E27FC236}">
                <a16:creationId xmlns:a16="http://schemas.microsoft.com/office/drawing/2014/main" id="{736D65F5-0E5F-4241-BA08-4388BE6D8C3D}"/>
              </a:ext>
            </a:extLst>
          </p:cNvPr>
          <p:cNvPicPr>
            <a:picLocks noChangeAspect="1"/>
          </p:cNvPicPr>
          <p:nvPr/>
        </p:nvPicPr>
        <p:blipFill>
          <a:blip r:embed="rId2"/>
          <a:stretch>
            <a:fillRect/>
          </a:stretch>
        </p:blipFill>
        <p:spPr>
          <a:xfrm>
            <a:off x="997556" y="2352040"/>
            <a:ext cx="6620569" cy="3611880"/>
          </a:xfrm>
          <a:prstGeom prst="rect">
            <a:avLst/>
          </a:prstGeom>
        </p:spPr>
      </p:pic>
    </p:spTree>
    <p:extLst>
      <p:ext uri="{BB962C8B-B14F-4D97-AF65-F5344CB8AC3E}">
        <p14:creationId xmlns:p14="http://schemas.microsoft.com/office/powerpoint/2010/main" val="208877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BF70-8798-4586-8493-97FAC4C035B5}"/>
              </a:ext>
            </a:extLst>
          </p:cNvPr>
          <p:cNvSpPr>
            <a:spLocks noGrp="1"/>
          </p:cNvSpPr>
          <p:nvPr>
            <p:ph type="title"/>
          </p:nvPr>
        </p:nvSpPr>
        <p:spPr>
          <a:xfrm>
            <a:off x="2017887" y="735242"/>
            <a:ext cx="8911687" cy="1280890"/>
          </a:xfrm>
        </p:spPr>
        <p:txBody>
          <a:bodyPr/>
          <a:lstStyle/>
          <a:p>
            <a:r>
              <a:rPr lang="en-US" dirty="0"/>
              <a:t>Financial Instruments:</a:t>
            </a:r>
            <a:endParaRPr lang="en-IN" dirty="0"/>
          </a:p>
        </p:txBody>
      </p:sp>
      <p:sp>
        <p:nvSpPr>
          <p:cNvPr id="3" name="Content Placeholder 2">
            <a:extLst>
              <a:ext uri="{FF2B5EF4-FFF2-40B4-BE49-F238E27FC236}">
                <a16:creationId xmlns:a16="http://schemas.microsoft.com/office/drawing/2014/main" id="{C45E7F07-E365-4D48-B22A-24D7985C895F}"/>
              </a:ext>
            </a:extLst>
          </p:cNvPr>
          <p:cNvSpPr>
            <a:spLocks noGrp="1"/>
          </p:cNvSpPr>
          <p:nvPr>
            <p:ph idx="1"/>
          </p:nvPr>
        </p:nvSpPr>
        <p:spPr>
          <a:xfrm>
            <a:off x="2050732" y="1402080"/>
            <a:ext cx="8915400" cy="3777622"/>
          </a:xfrm>
        </p:spPr>
        <p:txBody>
          <a:bodyPr/>
          <a:lstStyle/>
          <a:p>
            <a:pPr marL="0" indent="0">
              <a:buNone/>
            </a:pPr>
            <a:r>
              <a:rPr lang="en-US" dirty="0"/>
              <a:t>Capital can be raised by below financial securities:</a:t>
            </a:r>
          </a:p>
          <a:p>
            <a:r>
              <a:rPr lang="en-US" dirty="0"/>
              <a:t>Equity/Stocks</a:t>
            </a:r>
          </a:p>
          <a:p>
            <a:r>
              <a:rPr lang="en-US" dirty="0"/>
              <a:t>Debt(or Fixed Income)/ Bonds</a:t>
            </a:r>
          </a:p>
          <a:p>
            <a:pPr marL="0" indent="0">
              <a:buNone/>
            </a:pPr>
            <a:endParaRPr lang="en-IN" dirty="0"/>
          </a:p>
        </p:txBody>
      </p:sp>
      <p:pic>
        <p:nvPicPr>
          <p:cNvPr id="4" name="Picture 3">
            <a:extLst>
              <a:ext uri="{FF2B5EF4-FFF2-40B4-BE49-F238E27FC236}">
                <a16:creationId xmlns:a16="http://schemas.microsoft.com/office/drawing/2014/main" id="{C374804C-4533-40E1-8B62-222A38A17832}"/>
              </a:ext>
            </a:extLst>
          </p:cNvPr>
          <p:cNvPicPr>
            <a:picLocks noChangeAspect="1"/>
          </p:cNvPicPr>
          <p:nvPr/>
        </p:nvPicPr>
        <p:blipFill>
          <a:blip r:embed="rId2"/>
          <a:stretch>
            <a:fillRect/>
          </a:stretch>
        </p:blipFill>
        <p:spPr>
          <a:xfrm>
            <a:off x="2017888" y="3581400"/>
            <a:ext cx="8123380" cy="3163570"/>
          </a:xfrm>
          <a:prstGeom prst="rect">
            <a:avLst/>
          </a:prstGeom>
        </p:spPr>
      </p:pic>
      <p:sp>
        <p:nvSpPr>
          <p:cNvPr id="5" name="Title 1">
            <a:extLst>
              <a:ext uri="{FF2B5EF4-FFF2-40B4-BE49-F238E27FC236}">
                <a16:creationId xmlns:a16="http://schemas.microsoft.com/office/drawing/2014/main" id="{5C2AF259-04AC-4197-A37B-EB73DA1DAFC0}"/>
              </a:ext>
            </a:extLst>
          </p:cNvPr>
          <p:cNvSpPr txBox="1">
            <a:spLocks/>
          </p:cNvSpPr>
          <p:nvPr/>
        </p:nvSpPr>
        <p:spPr>
          <a:xfrm>
            <a:off x="2017888" y="280343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Assets Types:</a:t>
            </a:r>
            <a:endParaRPr lang="en-IN" dirty="0"/>
          </a:p>
        </p:txBody>
      </p:sp>
    </p:spTree>
    <p:extLst>
      <p:ext uri="{BB962C8B-B14F-4D97-AF65-F5344CB8AC3E}">
        <p14:creationId xmlns:p14="http://schemas.microsoft.com/office/powerpoint/2010/main" val="399663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C449-649A-45FA-9B1C-ADFDC9C40270}"/>
              </a:ext>
            </a:extLst>
          </p:cNvPr>
          <p:cNvSpPr>
            <a:spLocks noGrp="1"/>
          </p:cNvSpPr>
          <p:nvPr>
            <p:ph type="title"/>
          </p:nvPr>
        </p:nvSpPr>
        <p:spPr>
          <a:xfrm>
            <a:off x="2023965" y="624110"/>
            <a:ext cx="8911687" cy="1280890"/>
          </a:xfrm>
        </p:spPr>
        <p:txBody>
          <a:bodyPr/>
          <a:lstStyle/>
          <a:p>
            <a:r>
              <a:rPr lang="en-US" dirty="0"/>
              <a:t>Primary and Secondary markets:</a:t>
            </a:r>
            <a:endParaRPr lang="en-IN" dirty="0"/>
          </a:p>
        </p:txBody>
      </p:sp>
      <p:sp>
        <p:nvSpPr>
          <p:cNvPr id="3" name="Content Placeholder 2">
            <a:extLst>
              <a:ext uri="{FF2B5EF4-FFF2-40B4-BE49-F238E27FC236}">
                <a16:creationId xmlns:a16="http://schemas.microsoft.com/office/drawing/2014/main" id="{CCE48E96-D811-4373-9B8C-3F837D9435AC}"/>
              </a:ext>
            </a:extLst>
          </p:cNvPr>
          <p:cNvSpPr>
            <a:spLocks noGrp="1"/>
          </p:cNvSpPr>
          <p:nvPr>
            <p:ph idx="1"/>
          </p:nvPr>
        </p:nvSpPr>
        <p:spPr>
          <a:xfrm>
            <a:off x="1725612" y="1889760"/>
            <a:ext cx="8915400" cy="3777622"/>
          </a:xfrm>
        </p:spPr>
        <p:txBody>
          <a:bodyPr/>
          <a:lstStyle/>
          <a:p>
            <a:r>
              <a:rPr lang="en-US" dirty="0"/>
              <a:t>Primary Market: IPO (Initial Public offering)</a:t>
            </a:r>
          </a:p>
          <a:p>
            <a:r>
              <a:rPr lang="en-US" dirty="0"/>
              <a:t>Secondary Market: Exchange</a:t>
            </a:r>
            <a:endParaRPr lang="en-IN" dirty="0"/>
          </a:p>
        </p:txBody>
      </p:sp>
      <p:pic>
        <p:nvPicPr>
          <p:cNvPr id="4" name="Picture 3">
            <a:extLst>
              <a:ext uri="{FF2B5EF4-FFF2-40B4-BE49-F238E27FC236}">
                <a16:creationId xmlns:a16="http://schemas.microsoft.com/office/drawing/2014/main" id="{AA7C98AE-B9CC-46CE-9DC7-AC9B92B8FC0E}"/>
              </a:ext>
            </a:extLst>
          </p:cNvPr>
          <p:cNvPicPr>
            <a:picLocks noChangeAspect="1"/>
          </p:cNvPicPr>
          <p:nvPr/>
        </p:nvPicPr>
        <p:blipFill>
          <a:blip r:embed="rId2"/>
          <a:stretch>
            <a:fillRect/>
          </a:stretch>
        </p:blipFill>
        <p:spPr>
          <a:xfrm>
            <a:off x="1868805" y="3091677"/>
            <a:ext cx="9307195" cy="3438168"/>
          </a:xfrm>
          <a:prstGeom prst="rect">
            <a:avLst/>
          </a:prstGeom>
        </p:spPr>
      </p:pic>
    </p:spTree>
    <p:extLst>
      <p:ext uri="{BB962C8B-B14F-4D97-AF65-F5344CB8AC3E}">
        <p14:creationId xmlns:p14="http://schemas.microsoft.com/office/powerpoint/2010/main" val="247052012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2240</TotalTime>
  <Words>3482</Words>
  <Application>Microsoft Office PowerPoint</Application>
  <PresentationFormat>Widescreen</PresentationFormat>
  <Paragraphs>206</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Wingdings 3</vt:lpstr>
      <vt:lpstr>Wisp</vt:lpstr>
      <vt:lpstr>Investment Banking and Capital Market Domain</vt:lpstr>
      <vt:lpstr>Course Overview:</vt:lpstr>
      <vt:lpstr>Commercial Bank:</vt:lpstr>
      <vt:lpstr>History of Investment Banks</vt:lpstr>
      <vt:lpstr>How Investment Bank came into picture ?</vt:lpstr>
      <vt:lpstr>PowerPoint Presentation</vt:lpstr>
      <vt:lpstr>Key Functions of Investment Banking</vt:lpstr>
      <vt:lpstr>Financial Instruments:</vt:lpstr>
      <vt:lpstr>Primary and Secondary markets:</vt:lpstr>
      <vt:lpstr>Equity:</vt:lpstr>
      <vt:lpstr>PowerPoint Presentation</vt:lpstr>
      <vt:lpstr>PowerPoint Presentation</vt:lpstr>
      <vt:lpstr>Bonds:</vt:lpstr>
      <vt:lpstr>PowerPoint Presentation</vt:lpstr>
      <vt:lpstr>PowerPoint Presentation</vt:lpstr>
      <vt:lpstr>Rating of Bonds:</vt:lpstr>
      <vt:lpstr>Bond in actual:</vt:lpstr>
      <vt:lpstr>PowerPoint Presentation</vt:lpstr>
      <vt:lpstr>PowerPoint Presentation</vt:lpstr>
      <vt:lpstr>PowerPoint Presentation</vt:lpstr>
      <vt:lpstr>PowerPoint Presentation</vt:lpstr>
      <vt:lpstr>DERIVATIVES: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Banking</dc:title>
  <dc:creator>sumit pendkar</dc:creator>
  <cp:lastModifiedBy>Ravi Nangare</cp:lastModifiedBy>
  <cp:revision>39</cp:revision>
  <dcterms:created xsi:type="dcterms:W3CDTF">2019-06-23T04:37:23Z</dcterms:created>
  <dcterms:modified xsi:type="dcterms:W3CDTF">2021-10-30T13:37:42Z</dcterms:modified>
</cp:coreProperties>
</file>